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7"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4356" autoAdjust="0"/>
  </p:normalViewPr>
  <p:slideViewPr>
    <p:cSldViewPr snapToGrid="0" snapToObjects="1" showGuides="1">
      <p:cViewPr>
        <p:scale>
          <a:sx n="101" d="100"/>
          <a:sy n="101" d="100"/>
        </p:scale>
        <p:origin x="2520" y="752"/>
      </p:cViewPr>
      <p:guideLst>
        <p:guide orient="horz" pos="2208"/>
        <p:guide pos="2898"/>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1"/>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10/22/23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10/22/23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479606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427152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3955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5011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7098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34699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28604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65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26052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89258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8219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4"/>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1"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1" y="3602038"/>
            <a:ext cx="1689197"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10/22/23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E4DEBC-1626-9945-BD0A-3B46C12EBD88}" type="datetime1">
              <a:rPr lang="en-US" smtClean="0"/>
              <a:t>10/22/23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10/22/23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C1F75-12FB-8F48-9089-6E7474B6CB51}" type="datetime1">
              <a:rPr lang="en-US" smtClean="0"/>
              <a:t>10/22/23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4073450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tiff"/><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8629" y="2169600"/>
            <a:ext cx="6626742" cy="1102519"/>
          </a:xfrm>
        </p:spPr>
        <p:txBody>
          <a:bodyPr>
            <a:noAutofit/>
          </a:bodyPr>
          <a:lstStyle/>
          <a:p>
            <a:r>
              <a:rPr lang="en-US" sz="4000" b="1" dirty="0"/>
              <a:t>Internet of Things: Data Collection and Analysis</a:t>
            </a:r>
          </a:p>
        </p:txBody>
      </p:sp>
      <p:sp>
        <p:nvSpPr>
          <p:cNvPr id="3" name="Subtitle 2"/>
          <p:cNvSpPr>
            <a:spLocks noGrp="1"/>
          </p:cNvSpPr>
          <p:nvPr>
            <p:ph type="subTitle" idx="1"/>
          </p:nvPr>
        </p:nvSpPr>
        <p:spPr>
          <a:xfrm>
            <a:off x="3861176" y="4190731"/>
            <a:ext cx="4940710" cy="1570703"/>
          </a:xfrm>
        </p:spPr>
        <p:txBody>
          <a:bodyPr>
            <a:noAutofit/>
          </a:bodyPr>
          <a:lstStyle/>
          <a:p>
            <a:pPr algn="r"/>
            <a:r>
              <a:rPr lang="en-US" sz="21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6" y="5007219"/>
            <a:ext cx="2162908" cy="300082"/>
          </a:xfrm>
          <a:prstGeom prst="rect">
            <a:avLst/>
          </a:prstGeom>
          <a:noFill/>
        </p:spPr>
        <p:txBody>
          <a:bodyPr wrap="square" rtlCol="0">
            <a:spAutoFit/>
          </a:bodyPr>
          <a:lstStyle/>
          <a:p>
            <a:r>
              <a:rPr lang="en-US" sz="1350" dirty="0"/>
              <a:t>May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8370"/>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1139" y="1962875"/>
                <a:ext cx="8270321" cy="38249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𝑃</m:t>
                    </m:r>
                    <m:d>
                      <m:dPr>
                        <m:ctrlPr>
                          <a:rPr lang="en-US" sz="2000" b="0" i="1" smtClean="0">
                            <a:latin typeface="Cambria Math" panose="02040503050406030204" pitchFamily="18" charset="0"/>
                            <a:ea typeface="Arial" charset="0"/>
                            <a:cs typeface="Arial" charset="0"/>
                            <a:sym typeface="Wingdings" pitchFamily="2" charset="2"/>
                          </a:rPr>
                        </m:ctrlPr>
                      </m:dPr>
                      <m:e>
                        <m:d>
                          <m:dPr>
                            <m:begChr m:val="|"/>
                            <m:endChr m:val="|"/>
                            <m:ctrlPr>
                              <a:rPr lang="en-US" sz="2000" b="0" i="1" smtClean="0">
                                <a:latin typeface="Cambria Math" panose="02040503050406030204" pitchFamily="18" charset="0"/>
                                <a:ea typeface="Arial" charset="0"/>
                                <a:cs typeface="Arial" charset="0"/>
                                <a:sym typeface="Wingdings" pitchFamily="2" charset="2"/>
                              </a:rPr>
                            </m:ctrlPr>
                          </m:dPr>
                          <m:e>
                            <m:f>
                              <m:fPr>
                                <m:ctrlPr>
                                  <a:rPr lang="en-US" sz="2000" b="0" i="1" smtClean="0">
                                    <a:latin typeface="Cambria Math" panose="02040503050406030204" pitchFamily="18" charset="0"/>
                                    <a:cs typeface="Arial" charset="0"/>
                                    <a:sym typeface="Wingdings" pitchFamily="2" charset="2"/>
                                  </a:rPr>
                                </m:ctrlPr>
                              </m:fPr>
                              <m:num>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𝑆</m:t>
                                    </m:r>
                                  </m:e>
                                  <m:sub>
                                    <m:r>
                                      <a:rPr lang="en-US" sz="2000" b="0" i="1" smtClean="0">
                                        <a:latin typeface="Cambria Math" panose="02040503050406030204" pitchFamily="18" charset="0"/>
                                        <a:cs typeface="Arial" charset="0"/>
                                        <a:sym typeface="Wingdings" pitchFamily="2" charset="2"/>
                                      </a:rPr>
                                      <m:t>𝑛</m:t>
                                    </m:r>
                                  </m:sub>
                                </m:sSub>
                              </m:num>
                              <m:den>
                                <m:r>
                                  <a:rPr lang="en-US" sz="2000" b="0" i="1" smtClean="0">
                                    <a:latin typeface="Cambria Math" panose="02040503050406030204" pitchFamily="18" charset="0"/>
                                    <a:cs typeface="Arial" charset="0"/>
                                    <a:sym typeface="Wingdings" pitchFamily="2" charset="2"/>
                                  </a:rPr>
                                  <m:t>𝑛</m:t>
                                </m:r>
                              </m:den>
                            </m:f>
                            <m:r>
                              <a:rPr lang="en-US" sz="2000" b="0" i="1" smtClean="0">
                                <a:latin typeface="Cambria Math" panose="02040503050406030204" pitchFamily="18" charset="0"/>
                                <a:cs typeface="Arial" charset="0"/>
                                <a:sym typeface="Wingdings" pitchFamily="2" charset="2"/>
                              </a:rPr>
                              <m:t> − </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ad>
                          <m:radPr>
                            <m:degHide m:val="on"/>
                            <m:ctrlPr>
                              <a:rPr lang="en-US" sz="2000" b="0" i="1" smtClean="0">
                                <a:latin typeface="Cambria Math" panose="02040503050406030204" pitchFamily="18" charset="0"/>
                                <a:cs typeface="Arial" charset="0"/>
                              </a:rPr>
                            </m:ctrlPr>
                          </m:radPr>
                          <m:deg/>
                          <m:e>
                            <m:r>
                              <m:rPr>
                                <m:nor/>
                              </m:rPr>
                              <a:rPr lang="en-US" sz="2000" b="0" i="0" smtClean="0">
                                <a:latin typeface="Calibri" panose="020F0502020204030204" pitchFamily="34"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𝑎</m:t>
                        </m:r>
                      </m:sub>
                      <m:sup>
                        <m:r>
                          <a:rPr lang="en-US" sz="2000" b="0" i="1" smtClean="0">
                            <a:latin typeface="Cambria Math" panose="02040503050406030204" pitchFamily="18" charset="0"/>
                            <a:cs typeface="Arial" charset="0"/>
                          </a:rPr>
                          <m:t>𝑏</m:t>
                        </m:r>
                      </m:sup>
                      <m:e>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r>
                                      <a:rPr lang="en-US" sz="2000" b="0" i="1" baseline="30000"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sz="15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1139"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167125"/>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Language models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generation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Translation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speech recognition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summarization</a:t>
            </a: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References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https://medium.com/dejunhuang</a:t>
            </a:r>
          </a:p>
          <a:p>
            <a:pPr marL="600075" lvl="1" indent="-257175" algn="l">
              <a:lnSpc>
                <a:spcPct val="100000"/>
              </a:lnSpc>
              <a:spcBef>
                <a:spcPts val="0"/>
              </a:spcBef>
              <a:buFont typeface="Arial" panose="020B0604020202020204" pitchFamily="34" charset="0"/>
              <a:buChar char="•"/>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3"/>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9"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49" y="1249816"/>
            <a:ext cx="8452951" cy="3385957"/>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Reference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Generative Adversarial Networks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Generator and Discriminator are both NN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88200" y="6294044"/>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4" y="14679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6" y="1282701"/>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a:latin typeface="Calibri" panose="020F0502020204030204" pitchFamily="34" charset="0"/>
                <a:cs typeface="Calibri" panose="020F0502020204030204" pitchFamily="34" charset="0"/>
              </a:rPr>
              <a:t>, G-shard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Devlin et al, BERT</a:t>
            </a:r>
          </a:p>
          <a:p>
            <a:pPr marL="257175" indent="-257175" algn="l">
              <a:buFont typeface="+mj-lt"/>
              <a:buAutoNum type="arabicPeriod"/>
            </a:pPr>
            <a:endParaRPr lang="en-US" sz="1200" dirty="0"/>
          </a:p>
          <a:p>
            <a:pPr marL="257175" indent="-257175" algn="l">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6"/>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5661" y="1944098"/>
                <a:ext cx="8299739" cy="296980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baseline="30000"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Γ</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0</m:t>
                        </m:r>
                      </m:sub>
                      <m:sup>
                        <m:r>
                          <a:rPr lang="en-US" sz="2000" b="0" i="1" smtClean="0">
                            <a:latin typeface="Cambria Math" panose="02040503050406030204" pitchFamily="18" charset="0"/>
                            <a:cs typeface="Arial" charset="0"/>
                          </a:rPr>
                          <m:t>𝑥</m:t>
                        </m:r>
                      </m:sup>
                      <m:e>
                        <m:r>
                          <a:rPr lang="en-US" sz="2000" b="0" i="1" smtClean="0">
                            <a:latin typeface="Cambria Math" panose="02040503050406030204" pitchFamily="18" charset="0"/>
                            <a:cs typeface="Arial" charset="0"/>
                          </a:rPr>
                          <m:t>𝑢</m:t>
                        </m:r>
                        <m:r>
                          <a:rPr lang="en-US" sz="2000" b="0" i="1" smtClean="0">
                            <a:latin typeface="Cambria Math" panose="02040503050406030204" pitchFamily="18" charset="0"/>
                            <a:cs typeface="Arial" charset="0"/>
                          </a:rPr>
                          <m:t> </m:t>
                        </m:r>
                        <m:d>
                          <m:dPr>
                            <m:ctrlPr>
                              <a:rPr lang="en-US" sz="2000" b="0" i="1" baseline="30000" smtClean="0">
                                <a:latin typeface="Cambria Math" panose="02040503050406030204" pitchFamily="18" charset="0"/>
                                <a:cs typeface="Arial" charset="0"/>
                              </a:rPr>
                            </m:ctrlPr>
                          </m:dPr>
                          <m:e>
                            <m:r>
                              <a:rPr lang="en-US" sz="2000" b="0" i="1" baseline="30000" smtClean="0">
                                <a:latin typeface="Cambria Math" panose="02040503050406030204" pitchFamily="18" charset="0"/>
                                <a:cs typeface="Arial" charset="0"/>
                              </a:rPr>
                              <m:t>𝑘</m:t>
                            </m:r>
                            <m:r>
                              <a:rPr lang="en-US" sz="2000" b="0" i="1" baseline="30000" smtClean="0">
                                <a:latin typeface="Cambria Math" panose="02040503050406030204" pitchFamily="18" charset="0"/>
                                <a:cs typeface="Arial" charset="0"/>
                              </a:rPr>
                              <m:t>_1</m:t>
                            </m:r>
                          </m:e>
                        </m:d>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𝑢</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5661" y="1944098"/>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1"/>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5" y="177742"/>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7590" y="2064652"/>
                <a:ext cx="8123818" cy="363288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b="0" i="1" smtClean="0">
                        <a:latin typeface="Cambria Math" panose="02040503050406030204" pitchFamily="18" charset="0"/>
                        <a:ea typeface="Arial" charset="0"/>
                        <a:cs typeface="Arial" charset="0"/>
                      </a:rPr>
                      <m:t>𝑛</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𝑛</m:t>
                        </m:r>
                      </m:e>
                    </m:rad>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𝑛</m:t>
                            </m:r>
                          </m:num>
                          <m:den>
                            <m:r>
                              <a:rPr lang="en-US" sz="2000" b="0" i="1" smtClean="0">
                                <a:latin typeface="Cambria Math" panose="02040503050406030204" pitchFamily="18" charset="0"/>
                                <a:ea typeface="Cambria Math" panose="02040503050406030204" pitchFamily="18" charset="0"/>
                                <a:cs typeface="Arial" charset="0"/>
                              </a:rPr>
                              <m:t>𝑒</m:t>
                            </m:r>
                          </m:den>
                        </m:f>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Newton approximations: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7590" y="2064652"/>
                <a:ext cx="8123818" cy="3632886"/>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56054"/>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0" y="2228850"/>
            <a:ext cx="8334683" cy="353258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 cosine</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281190"/>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651403"/>
                <a:ext cx="8686800" cy="2632479"/>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rPr>
                  <a:t>Approximate f(x) = </a:t>
                </a:r>
                <a14:m>
                  <m:oMath xmlns:m="http://schemas.openxmlformats.org/officeDocument/2006/math">
                    <m:f>
                      <m:fPr>
                        <m:ctrlPr>
                          <a:rPr lang="en-US" sz="2000" i="1">
                            <a:cs typeface="Arial" charset="0"/>
                          </a:rPr>
                        </m:ctrlPr>
                      </m:fPr>
                      <m:num>
                        <m:r>
                          <a:rPr lang="en-US" sz="2000" i="1">
                            <a:cs typeface="Arial" charset="0"/>
                          </a:rPr>
                          <m:t>1</m:t>
                        </m:r>
                      </m:num>
                      <m:den>
                        <m:r>
                          <a:rPr lang="en-US" sz="2000" i="1">
                            <a:cs typeface="Arial" charset="0"/>
                          </a:rPr>
                          <m:t>2</m:t>
                        </m:r>
                      </m:den>
                    </m:f>
                  </m:oMath>
                </a14:m>
                <a:r>
                  <a:rPr lang="en-US" sz="2000" dirty="0">
                    <a:ea typeface="Arial" charset="0"/>
                    <a:cs typeface="Arial" charset="0"/>
                  </a:rPr>
                  <a:t> + </a:t>
                </a:r>
                <a14:m>
                  <m:oMath xmlns:m="http://schemas.openxmlformats.org/officeDocument/2006/math">
                    <m:f>
                      <m:fPr>
                        <m:ctrlPr>
                          <a:rPr lang="en-US" sz="2000" i="1">
                            <a:cs typeface="Arial" charset="0"/>
                          </a:rPr>
                        </m:ctrlPr>
                      </m:fPr>
                      <m:num>
                        <m:r>
                          <a:rPr lang="en-US" sz="2000" i="1">
                            <a:cs typeface="Arial" charset="0"/>
                          </a:rPr>
                          <m:t>2</m:t>
                        </m:r>
                      </m:num>
                      <m:den>
                        <m:r>
                          <a:rPr lang="en-US" sz="2000" i="1">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5" indent="-257175" algn="l">
                  <a:spcBef>
                    <a:spcPts val="300"/>
                  </a:spcBef>
                  <a:buFont typeface="Arial" panose="020B0604020202020204" pitchFamily="34" charset="0"/>
                  <a:buChar char="•"/>
                </a:pPr>
                <a:r>
                  <a:rPr lang="en-US" sz="2000" dirty="0">
                    <a:ea typeface="Arial" charset="0"/>
                    <a:cs typeface="Arial" charset="0"/>
                  </a:rPr>
                  <a:t>“Training data” is (k∆, f(k∆)) for k = 0, 1,…, 10, ∆= 1/10.</a:t>
                </a:r>
              </a:p>
              <a:p>
                <a:pPr marL="257175" indent="-257175" algn="l">
                  <a:spcBef>
                    <a:spcPts val="300"/>
                  </a:spcBef>
                  <a:buFont typeface="Arial" panose="020B0604020202020204" pitchFamily="34" charset="0"/>
                  <a:buChar char="•"/>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5" indent="-257175" algn="l">
                  <a:spcBef>
                    <a:spcPts val="300"/>
                  </a:spcBef>
                  <a:buFont typeface="Arial" panose="020B0604020202020204" pitchFamily="34" charset="0"/>
                  <a:buChar char="•"/>
                </a:pPr>
                <a:r>
                  <a:rPr lang="en-US" sz="2000" dirty="0">
                    <a:ea typeface="Arial" charset="0"/>
                    <a:cs typeface="Arial" charset="0"/>
                  </a:rPr>
                  <a:t>For n=3, the approximation is good (See diagram on below)</a:t>
                </a:r>
              </a:p>
              <a:p>
                <a:pPr algn="l">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5" indent="-257175" algn="l">
                  <a:spcBef>
                    <a:spcPts val="300"/>
                  </a:spcBef>
                  <a:buFont typeface="Arial" panose="020B0604020202020204" pitchFamily="34" charset="0"/>
                  <a:buChar char="•"/>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(No room in the margin here!)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651403"/>
                <a:ext cx="8686800" cy="2632479"/>
              </a:xfrm>
              <a:blipFill>
                <a:blip r:embed="rId3"/>
                <a:stretch>
                  <a:fillRect l="-7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6"/>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8" y="4283882"/>
            <a:ext cx="4479829"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7"/>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7" y="1853606"/>
            <a:ext cx="8465145" cy="31507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04599" y="6136980"/>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89"/>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741188" y="6006351"/>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0"/>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There are two kinds of learning:</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Supervised learning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supervised 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75" lvl="1" indent="-257175" algn="l">
              <a:buFont typeface="Arial" panose="020B0604020202020204" pitchFamily="34" charset="0"/>
              <a:buChar char="•"/>
            </a:pPr>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418196" y="6287705"/>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33074" y="6275786"/>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1" y="2405496"/>
            <a:ext cx="8421775" cy="2554545"/>
          </a:xfrm>
          <a:prstGeom prst="rect">
            <a:avLst/>
          </a:prstGeom>
          <a:noFill/>
        </p:spPr>
        <p:txBody>
          <a:bodyPr wrap="square">
            <a:sp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3370"/>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6" y="2595236"/>
            <a:ext cx="7855528" cy="256485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Similarity measurement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Clustering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Visualization</a:t>
            </a:r>
          </a:p>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0"/>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2" y="1827813"/>
            <a:ext cx="8334683" cy="3474794"/>
          </a:xfrm>
        </p:spPr>
        <p:txBody>
          <a:bodyPr>
            <a:noAutofit/>
          </a:bodyPr>
          <a:lstStyle/>
          <a:p>
            <a:pPr marL="257175" indent="-257175" algn="l">
              <a:buFont typeface="Arial" charset="0"/>
              <a:buChar char="•"/>
            </a:pPr>
            <a:r>
              <a:rPr lang="en-US" sz="2400" dirty="0">
                <a:latin typeface="Arial" panose="020B0604020202020204" pitchFamily="34" charset="0"/>
                <a:cs typeface="Arial" panose="020B0604020202020204" pitchFamily="34" charset="0"/>
              </a:rPr>
              <a:t>Data mining is grounded in probability and statistics, you should know:</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What is probability? How is probability related to information?</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The properties of probabilities</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How to calculate probabilities</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How to compute expectation and variance</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How to compute covariance</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How to compute the information content of the output of a distribution.</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The law of large numbers</a:t>
            </a:r>
          </a:p>
          <a:p>
            <a:pPr marL="600075" lvl="1" indent="-257175"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78"/>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6"/>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3128" y="1798206"/>
                <a:ext cx="7736681" cy="289192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257175" indent="-257175"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600075" lvl="1" indent="-257175" algn="l">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𝑘</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600075" lvl="1" indent="-257175"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1</m:t>
                                </m:r>
                              </m:e>
                            </m:d>
                          </m:sup>
                        </m:sSup>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m:t>
                            </m:r>
                          </m:e>
                        </m:rad>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b="0" i="1" smtClean="0">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257175" indent="-257175" algn="l">
                  <a:buFont typeface="Arial" panose="020B0604020202020204" pitchFamily="34" charset="0"/>
                  <a:buChar char="•"/>
                </a:pPr>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3128" y="1798206"/>
                <a:ext cx="7736681" cy="2891920"/>
              </a:xfrm>
              <a:blipFill>
                <a:blip r:embed="rId3"/>
                <a:stretch>
                  <a:fillRect l="-656" t="-2183" r="-1148"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0"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7" y="1027616"/>
            <a:ext cx="8737271" cy="3985103"/>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 Here is the the k-means algorithm for the observations </a:t>
            </a:r>
            <a:r>
              <a:rPr lang="en-US" sz="1800" b="1" dirty="0">
                <a:latin typeface="Calibri" panose="020F0502020204030204" pitchFamily="34" charset="0"/>
                <a:ea typeface="Arial" charset="0"/>
                <a:cs typeface="Calibri" panose="020F0502020204030204" pitchFamily="34" charset="0"/>
              </a:rPr>
              <a:t>x</a:t>
            </a:r>
            <a:r>
              <a:rPr lang="en-US" sz="1800" b="1"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a:t>
            </a:r>
            <a:r>
              <a:rPr lang="en-US" sz="1800" b="1" dirty="0">
                <a:latin typeface="Calibri" panose="020F0502020204030204" pitchFamily="34" charset="0"/>
                <a:ea typeface="Arial" charset="0"/>
                <a:cs typeface="Calibri" panose="020F0502020204030204" pitchFamily="34" charset="0"/>
              </a:rPr>
              <a:t>x</a:t>
            </a:r>
            <a:r>
              <a:rPr lang="en-US" sz="1800" b="1"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a:t>
            </a:r>
            <a:r>
              <a:rPr lang="en-US" sz="1800" b="1" dirty="0">
                <a:latin typeface="Calibri" panose="020F0502020204030204" pitchFamily="34" charset="0"/>
                <a:ea typeface="Arial" charset="0"/>
                <a:cs typeface="Calibri" panose="020F0502020204030204" pitchFamily="34" charset="0"/>
              </a:rPr>
              <a:t>x</a:t>
            </a:r>
            <a:r>
              <a:rPr lang="en-US" sz="1800" b="1" baseline="-25000" dirty="0">
                <a:latin typeface="Calibri" panose="020F0502020204030204" pitchFamily="34" charset="0"/>
                <a:ea typeface="Arial" charset="0"/>
                <a:cs typeface="Calibri" panose="020F0502020204030204" pitchFamily="34" charset="0"/>
              </a:rPr>
              <a:t>m</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63702" y="6297754"/>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6" y="202162"/>
            <a:ext cx="8434627" cy="651272"/>
          </a:xfrm>
        </p:spPr>
        <p:txBody>
          <a:bodyPr anchor="ctr">
            <a:normAutofit/>
          </a:bodyPr>
          <a:lstStyle/>
          <a:p>
            <a:pPr algn="ctr"/>
            <a:r>
              <a:rPr lang="en-US" sz="3600" dirty="0">
                <a:latin typeface="Arial" panose="020B0604020202020204" pitchFamily="34" charset="0"/>
                <a:cs typeface="Arial" panose="020B0604020202020204" pitchFamily="34" charset="0"/>
              </a:rPr>
              <a:t>Clustering example</a:t>
            </a:r>
            <a:endParaRPr lang="en-US" sz="3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4"/>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1500" i="1">
                            <a:latin typeface="Cambria Math" panose="02040503050406030204" pitchFamily="18" charset="0"/>
                            <a:cs typeface="Arial" charset="0"/>
                          </a:rPr>
                        </m:ctrlPr>
                      </m:sSupPr>
                      <m:e>
                        <m:r>
                          <a:rPr lang="en-US" sz="1500" i="1">
                            <a:latin typeface="Cambria Math" panose="02040503050406030204" pitchFamily="18" charset="0"/>
                            <a:cs typeface="Arial" charset="0"/>
                          </a:rPr>
                          <m:t>[0,10]</m:t>
                        </m:r>
                      </m:e>
                      <m:sup>
                        <m:r>
                          <a:rPr lang="en-US" sz="1500" i="1">
                            <a:latin typeface="Cambria Math" panose="02040503050406030204" pitchFamily="18" charset="0"/>
                            <a:cs typeface="Arial" charset="0"/>
                          </a:rPr>
                          <m:t>2</m:t>
                        </m:r>
                      </m:sup>
                    </m:sSup>
                    <m:r>
                      <a:rPr lang="en-US" sz="1500">
                        <a:latin typeface="Cambria Math" panose="02040503050406030204" pitchFamily="18" charset="0"/>
                        <a:cs typeface="Arial" charset="0"/>
                      </a:rPr>
                      <m:t>.</m:t>
                    </m:r>
                  </m:oMath>
                </a14:m>
                <a:endParaRPr lang="en-US" sz="1500" dirty="0">
                  <a:latin typeface="Arial" charset="0"/>
                  <a:ea typeface="Arial" charset="0"/>
                  <a:cs typeface="Arial" charset="0"/>
                </a:endParaRPr>
              </a:p>
              <a:p>
                <a:pPr marL="600075" lvl="1" indent="-257175" algn="l">
                  <a:buFont typeface="Arial" panose="020B0604020202020204" pitchFamily="34" charset="0"/>
                  <a:buChar char="•"/>
                </a:pPr>
                <a:r>
                  <a:rPr lang="en-US" sz="1350" dirty="0">
                    <a:latin typeface="Arial" panose="020B0604020202020204" pitchFamily="34" charset="0"/>
                    <a:cs typeface="Arial" panose="020B0604020202020204" pitchFamily="34" charset="0"/>
                  </a:rPr>
                  <a:t>(1.998, 8.046)</a:t>
                </a:r>
              </a:p>
              <a:p>
                <a:pPr marL="600075" lvl="1" indent="-257175" algn="l">
                  <a:buFont typeface="Arial" panose="020B0604020202020204" pitchFamily="34" charset="0"/>
                  <a:buChar char="•"/>
                </a:pPr>
                <a:r>
                  <a:rPr lang="en-US" sz="1350" dirty="0">
                    <a:latin typeface="Arial" panose="020B0604020202020204" pitchFamily="34" charset="0"/>
                    <a:cs typeface="Arial" panose="020B0604020202020204" pitchFamily="34" charset="0"/>
                  </a:rPr>
                  <a:t>(1.904, 2.150)</a:t>
                </a:r>
              </a:p>
              <a:p>
                <a:pPr marL="600075" lvl="1" indent="-257175" algn="l">
                  <a:buFont typeface="Arial" panose="020B0604020202020204" pitchFamily="34" charset="0"/>
                  <a:buChar char="•"/>
                </a:pPr>
                <a:r>
                  <a:rPr lang="en-US" sz="1350" dirty="0">
                    <a:latin typeface="Arial" panose="020B0604020202020204" pitchFamily="34" charset="0"/>
                    <a:cs typeface="Arial" panose="020B0604020202020204" pitchFamily="34" charset="0"/>
                  </a:rPr>
                  <a:t>(5.496, 5.488)</a:t>
                </a:r>
              </a:p>
              <a:p>
                <a:pPr marL="600075" lvl="1" indent="-257175" algn="l">
                  <a:buFont typeface="Arial" panose="020B0604020202020204" pitchFamily="34" charset="0"/>
                  <a:buChar char="•"/>
                </a:pPr>
                <a:r>
                  <a:rPr lang="en-US" sz="1350" dirty="0">
                    <a:latin typeface="Arial" panose="020B0604020202020204" pitchFamily="34" charset="0"/>
                    <a:cs typeface="Arial" panose="020B0604020202020204" pitchFamily="34" charset="0"/>
                  </a:rPr>
                  <a:t>(7.036, 7.148)</a:t>
                </a:r>
              </a:p>
              <a:p>
                <a:pPr marL="600075" lvl="1" indent="-257175" algn="l">
                  <a:buFont typeface="Arial" panose="020B0604020202020204" pitchFamily="34" charset="0"/>
                  <a:buChar char="•"/>
                </a:pPr>
                <a:r>
                  <a:rPr lang="en-US" sz="1350" dirty="0">
                    <a:latin typeface="Arial" panose="020B0604020202020204" pitchFamily="34" charset="0"/>
                    <a:cs typeface="Arial" panose="020B0604020202020204" pitchFamily="34" charset="0"/>
                  </a:rPr>
                  <a:t>(8.351, 3.099)</a:t>
                </a:r>
              </a:p>
              <a:p>
                <a:pPr marL="257175" indent="-257175" algn="l">
                  <a:buFont typeface="Arial" panose="020B0604020202020204" pitchFamily="34" charset="0"/>
                  <a:buChar char="•"/>
                </a:pPr>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4"/>
              </a:xfrm>
              <a:blipFill>
                <a:blip r:embed="rId3"/>
                <a:stretch>
                  <a:fillRect l="-292" t="-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469173" y="2244734"/>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0"/>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3"/>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5"/>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69" y="4668481"/>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2" y="221259"/>
            <a:ext cx="8064418"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50040" y="2299897"/>
            <a:ext cx="8458200" cy="3057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Mathlab</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Excel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2682"/>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6" y="2216539"/>
            <a:ext cx="8023860" cy="2753000"/>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Regression and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Least squares </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Gradient descent</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Examples</a:t>
            </a:r>
          </a:p>
          <a:p>
            <a:pPr marL="257175" indent="-257175" algn="l">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6" y="6141474"/>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6" cy="299342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Linear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Deep learning (later)</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052687" y="6280786"/>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20183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708" y="1533238"/>
                <a:ext cx="8622584" cy="344865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708" y="1533238"/>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6"/>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19044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3871" y="1430417"/>
                <a:ext cx="8258825" cy="3997165"/>
              </a:xfrm>
            </p:spPr>
            <p:txBody>
              <a:bodyPr>
                <a:noAutofit/>
              </a:bodyPr>
              <a:lstStyle/>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sz="2000" dirty="0">
                    <a:latin typeface="Calibri" panose="020F0502020204030204" pitchFamily="34" charset="0"/>
                    <a:cs typeface="Calibri" panose="020F0502020204030204" pitchFamily="34" charset="0"/>
                  </a:rPr>
                  <a:t>Loop until convergence</a:t>
                </a:r>
              </a:p>
              <a:p>
                <a:pPr lvl="1" algn="l">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1" i="1" baseline="-25000" smtClean="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5"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3871" y="1430417"/>
                <a:ext cx="8258825" cy="3997165"/>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0" y="6350559"/>
            <a:ext cx="2262135" cy="442126"/>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02" y="333515"/>
            <a:ext cx="8396257" cy="651272"/>
          </a:xfrm>
        </p:spPr>
        <p:txBody>
          <a:bodyPr anchor="ctr">
            <a:normAutofit fontScale="90000"/>
          </a:bodyPr>
          <a:lstStyle/>
          <a:p>
            <a:pPr algn="ctr"/>
            <a:r>
              <a:rPr lang="en-US" sz="36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0159" y="1980585"/>
                <a:ext cx="8303681" cy="3569835"/>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Put J(</a:t>
                </a:r>
                <a:r>
                  <a:rPr lang="en-US" sz="1800" b="1" dirty="0">
                    <a:latin typeface="Calibri" panose="020F0502020204030204" pitchFamily="34" charset="0"/>
                    <a:ea typeface="Arial" charset="0"/>
                    <a:cs typeface="Calibri" panose="020F0502020204030204" pitchFamily="34" charset="0"/>
                  </a:rPr>
                  <a:t>𝜃</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𝑘</m:t>
                                </m:r>
                              </m:e>
                            </m:d>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𝑘</m:t>
                                </m:r>
                              </m:e>
                            </m:d>
                          </m:e>
                        </m:d>
                        <m:r>
                          <a:rPr lang="en-US" sz="1800" i="1" baseline="30000">
                            <a:latin typeface="Cambria Math" panose="02040503050406030204" pitchFamily="18" charset="0"/>
                            <a:ea typeface="Cambria Math" panose="02040503050406030204" pitchFamily="18" charset="0"/>
                            <a:cs typeface="Arial" charset="0"/>
                          </a:rPr>
                          <m:t>2</m:t>
                        </m:r>
                      </m:e>
                    </m:nary>
                    <m:r>
                      <a:rPr lang="en-US" sz="1800" i="1" baseline="30000">
                        <a:latin typeface="Cambria Math" panose="02040503050406030204" pitchFamily="18" charset="0"/>
                        <a:ea typeface="Cambria Math" panose="02040503050406030204" pitchFamily="18" charset="0"/>
                        <a:cs typeface="Arial" charset="0"/>
                      </a:rPr>
                      <m:t> </m:t>
                    </m:r>
                  </m:oMath>
                </a14:m>
                <a:r>
                  <a:rPr lang="en-US" sz="18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oMath>
                </a14:m>
                <a:r>
                  <a:rPr lang="en-US" sz="18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b="1" i="1">
                            <a:latin typeface="Cambria Math" panose="02040503050406030204" pitchFamily="18" charset="0"/>
                            <a:ea typeface="Cambria Math" panose="02040503050406030204" pitchFamily="18" charset="0"/>
                            <a:cs typeface="Arial" charset="0"/>
                          </a:rPr>
                          <m:t>𝜽</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e>
                    </m:d>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𝜃</m:t>
                        </m:r>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charset="0"/>
                          </a:rPr>
                        </m:ctrlPr>
                      </m:sSupPr>
                      <m:e>
                        <m:sSub>
                          <m:sSubPr>
                            <m:ctrlPr>
                              <a:rPr lang="en-US" sz="1800" i="1">
                                <a:latin typeface="Cambria Math" panose="02040503050406030204" pitchFamily="18" charset="0"/>
                                <a:ea typeface="Cambria Math" panose="02040503050406030204" pitchFamily="18" charset="0"/>
                                <a:cs typeface="Arial" charset="0"/>
                              </a:rPr>
                            </m:ctrlPr>
                          </m:sSubPr>
                          <m:e>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𝑚</m:t>
                                </m:r>
                              </m:den>
                            </m:f>
                            <m:r>
                              <m:rPr>
                                <m:sty m:val="p"/>
                              </m:rPr>
                              <a:rPr lang="en-US" sz="1800" i="1">
                                <a:latin typeface="Cambria Math" panose="02040503050406030204" pitchFamily="18" charset="0"/>
                                <a:ea typeface="Cambria Math" panose="02040503050406030204" pitchFamily="18" charset="0"/>
                                <a:cs typeface="Arial" charset="0"/>
                              </a:rPr>
                              <m:t>∇</m:t>
                            </m:r>
                          </m:e>
                          <m:sub>
                            <m:r>
                              <a:rPr lang="en-US" sz="1800" b="1" i="1">
                                <a:latin typeface="Cambria Math" panose="02040503050406030204" pitchFamily="18" charset="0"/>
                                <a:ea typeface="Cambria Math" panose="02040503050406030204" pitchFamily="18" charset="0"/>
                                <a:cs typeface="Arial" charset="0"/>
                              </a:rPr>
                              <m:t>𝜽</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e>
                        </m:d>
                      </m:e>
                      <m:sup>
                        <m:r>
                          <a:rPr lang="en-US" sz="1800" i="1">
                            <a:latin typeface="Cambria Math" panose="02040503050406030204" pitchFamily="18" charset="0"/>
                            <a:ea typeface="Cambria Math" panose="02040503050406030204" pitchFamily="18" charset="0"/>
                            <a:cs typeface="Arial" charset="0"/>
                          </a:rPr>
                          <m:t>2</m:t>
                        </m:r>
                      </m:sup>
                    </m:sSup>
                    <m:r>
                      <a:rPr lang="en-US" sz="1800" i="1">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𝑚</m:t>
                        </m:r>
                      </m:den>
                    </m:f>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e>
                    </m:d>
                    <m:r>
                      <a:rPr lang="en-US" sz="1800" i="1">
                        <a:latin typeface="Cambria Math" panose="02040503050406030204" pitchFamily="18" charset="0"/>
                        <a:ea typeface="Cambria Math" panose="02040503050406030204" pitchFamily="18" charset="0"/>
                        <a:cs typeface="Arial" charset="0"/>
                      </a:rPr>
                      <m:t> </m:t>
                    </m:r>
                    <m:r>
                      <a:rPr lang="en-US" sz="1800" b="1" i="1">
                        <a:latin typeface="Cambria Math" panose="02040503050406030204" pitchFamily="18" charset="0"/>
                        <a:ea typeface="Cambria Math" panose="02040503050406030204" pitchFamily="18" charset="0"/>
                        <a:cs typeface="Arial" charset="0"/>
                      </a:rPr>
                      <m:t>𝒙</m:t>
                    </m:r>
                    <m:r>
                      <a:rPr lang="en-US" sz="1800" b="1" i="1">
                        <a:latin typeface="Cambria Math" panose="02040503050406030204" pitchFamily="18" charset="0"/>
                        <a:ea typeface="Cambria Math" panose="02040503050406030204" pitchFamily="18" charset="0"/>
                        <a:cs typeface="Arial" charset="0"/>
                      </a:rPr>
                      <m:t>=</m:t>
                    </m:r>
                    <m:r>
                      <a:rPr lang="en-US" sz="1800" b="1" i="1">
                        <a:latin typeface="Cambria Math" panose="02040503050406030204" pitchFamily="18" charset="0"/>
                        <a:ea typeface="Cambria Math" panose="02040503050406030204" pitchFamily="18" charset="0"/>
                        <a:cs typeface="Arial" charset="0"/>
                      </a:rPr>
                      <m:t>𝟎</m:t>
                    </m:r>
                  </m:oMath>
                </a14:m>
                <a:r>
                  <a:rPr lang="en-US" sz="1800" b="1"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e>
                    </m:d>
                  </m:oMath>
                </a14:m>
                <a:r>
                  <a:rPr lang="en-US" sz="18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charset="0"/>
                          </a:rPr>
                        </m:ctrlPr>
                      </m:sSupPr>
                      <m:e>
                        <m:sSub>
                          <m:sSubPr>
                            <m:ctrlPr>
                              <a:rPr lang="en-US" sz="1800" i="1">
                                <a:latin typeface="Cambria Math" panose="02040503050406030204" pitchFamily="18" charset="0"/>
                                <a:ea typeface="Cambria Math" panose="02040503050406030204" pitchFamily="18" charset="0"/>
                                <a:cs typeface="Arial" charset="0"/>
                              </a:rPr>
                            </m:ctrlPr>
                          </m:sSubPr>
                          <m:e>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𝑚</m:t>
                                </m:r>
                              </m:den>
                            </m:f>
                            <m:r>
                              <m:rPr>
                                <m:sty m:val="p"/>
                              </m:rPr>
                              <a:rPr lang="en-US" sz="1800" i="1">
                                <a:latin typeface="Cambria Math" panose="02040503050406030204" pitchFamily="18" charset="0"/>
                                <a:ea typeface="Cambria Math" panose="02040503050406030204" pitchFamily="18" charset="0"/>
                                <a:cs typeface="Arial" charset="0"/>
                              </a:rPr>
                              <m:t>∇</m:t>
                            </m:r>
                          </m:e>
                          <m:sub>
                            <m:r>
                              <a:rPr lang="en-US" sz="1800" b="1" i="1">
                                <a:latin typeface="Cambria Math" panose="02040503050406030204" pitchFamily="18" charset="0"/>
                                <a:ea typeface="Cambria Math" panose="02040503050406030204" pitchFamily="18" charset="0"/>
                                <a:cs typeface="Arial" charset="0"/>
                              </a:rPr>
                              <m:t>𝜽</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e>
                        </m:d>
                      </m:e>
                      <m:sup>
                        <m:r>
                          <a:rPr lang="en-US" sz="1800" i="1">
                            <a:latin typeface="Cambria Math" panose="02040503050406030204" pitchFamily="18" charset="0"/>
                            <a:ea typeface="Cambria Math" panose="02040503050406030204" pitchFamily="18" charset="0"/>
                            <a:cs typeface="Arial" charset="0"/>
                          </a:rPr>
                          <m:t>2</m:t>
                        </m:r>
                      </m:sup>
                    </m:sSup>
                    <m:r>
                      <a:rPr lang="en-US" sz="1800">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𝑚</m:t>
                            </m:r>
                          </m:den>
                        </m:f>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e>
                        </m:d>
                        <m:r>
                          <m:rPr>
                            <m:sty m:val="p"/>
                          </m:rPr>
                          <a:rPr lang="en-US" sz="1800" i="1">
                            <a:latin typeface="Cambria Math" panose="02040503050406030204" pitchFamily="18" charset="0"/>
                            <a:ea typeface="Cambria Math" panose="02040503050406030204" pitchFamily="18" charset="0"/>
                            <a:cs typeface="Arial" charset="0"/>
                          </a:rPr>
                          <m:t>∇</m:t>
                        </m:r>
                      </m:e>
                      <m:sub>
                        <m:r>
                          <a:rPr lang="en-US" sz="1800" b="1" i="1">
                            <a:latin typeface="Cambria Math" panose="02040503050406030204" pitchFamily="18" charset="0"/>
                            <a:ea typeface="Cambria Math" panose="02040503050406030204" pitchFamily="18" charset="0"/>
                            <a:cs typeface="Arial" charset="0"/>
                          </a:rPr>
                          <m:t>𝜽</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oMath>
                </a14:m>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cs typeface="Arial" charset="0"/>
                          </a:rPr>
                        </m:ctrlPr>
                      </m:dPr>
                      <m:e>
                        <m:r>
                          <m:rPr>
                            <m:sty m:val="p"/>
                          </m:rPr>
                          <a:rPr lang="en-US" sz="1800">
                            <a:latin typeface="Cambria Math" panose="02040503050406030204" pitchFamily="18" charset="0"/>
                            <a:cs typeface="Arial" charset="0"/>
                          </a:rPr>
                          <m:t>x</m:t>
                        </m:r>
                      </m:e>
                    </m:d>
                    <m:r>
                      <a:rPr lang="en-US" sz="1800">
                        <a:latin typeface="Cambria Math" panose="02040503050406030204" pitchFamily="18" charset="0"/>
                        <a:cs typeface="Arial" charset="0"/>
                      </a:rPr>
                      <m:t>=</m:t>
                    </m:r>
                    <m:r>
                      <m:rPr>
                        <m:sty m:val="p"/>
                      </m:rPr>
                      <a:rPr lang="en-US" sz="1800">
                        <a:latin typeface="Cambria Math" panose="02040503050406030204" pitchFamily="18" charset="0"/>
                        <a:cs typeface="Arial" charset="0"/>
                      </a:rPr>
                      <m:t>g</m:t>
                    </m:r>
                    <m:r>
                      <a:rPr lang="en-US" sz="1800">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ea typeface="Cambria Math" panose="02040503050406030204" pitchFamily="18" charset="0"/>
                            <a:cs typeface="Arial" charset="0"/>
                          </a:rPr>
                          <m:t>𝜽</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  </m:t>
                        </m:r>
                        <m:r>
                          <m:rPr>
                            <m:sty m:val="p"/>
                          </m:rPr>
                          <a:rPr lang="en-US" sz="1800" i="1">
                            <a:latin typeface="Cambria Math" panose="02040503050406030204" pitchFamily="18" charset="0"/>
                            <a:ea typeface="Cambria Math" panose="02040503050406030204" pitchFamily="18" charset="0"/>
                            <a:cs typeface="Arial" charset="0"/>
                          </a:rPr>
                          <m:t>∇</m:t>
                        </m:r>
                      </m:e>
                      <m:sub>
                        <m:r>
                          <a:rPr lang="en-US" sz="1800" b="1" i="1">
                            <a:latin typeface="Cambria Math" panose="02040503050406030204" pitchFamily="18" charset="0"/>
                            <a:ea typeface="Cambria Math" panose="02040503050406030204" pitchFamily="18" charset="0"/>
                            <a:cs typeface="Arial" charset="0"/>
                          </a:rPr>
                          <m:t>𝜽</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oMath>
                </a14:m>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  </m:t>
                        </m:r>
                        <m:r>
                          <m:rPr>
                            <m:sty m:val="p"/>
                          </m:rPr>
                          <a:rPr lang="en-US" sz="1800" i="1">
                            <a:latin typeface="Cambria Math" panose="02040503050406030204" pitchFamily="18" charset="0"/>
                            <a:ea typeface="Cambria Math" panose="02040503050406030204" pitchFamily="18" charset="0"/>
                            <a:cs typeface="Arial" charset="0"/>
                          </a:rPr>
                          <m:t>∇</m:t>
                        </m:r>
                      </m:e>
                      <m:sub>
                        <m:r>
                          <a:rPr lang="en-US" sz="1800" b="1" i="1">
                            <a:latin typeface="Cambria Math" panose="02040503050406030204" pitchFamily="18" charset="0"/>
                            <a:ea typeface="Cambria Math" panose="02040503050406030204" pitchFamily="18" charset="0"/>
                            <a:cs typeface="Arial" charset="0"/>
                          </a:rPr>
                          <m:t>𝜽</m:t>
                        </m:r>
                      </m:sub>
                    </m:sSub>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cs typeface="Arial" charset="0"/>
                          </a:rPr>
                          <m:t>𝒙</m:t>
                        </m:r>
                      </m:e>
                    </m:d>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𝑔</m:t>
                        </m:r>
                      </m:e>
                      <m:sup>
                        <m:r>
                          <a:rPr lang="en-US" sz="1800" i="1">
                            <a:latin typeface="Cambria Math" panose="02040503050406030204" pitchFamily="18" charset="0"/>
                            <a:cs typeface="Arial" charset="0"/>
                          </a:rPr>
                          <m:t>′</m:t>
                        </m:r>
                      </m:sup>
                    </m:sSup>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h</m:t>
                        </m:r>
                        <m:r>
                          <a:rPr lang="en-US" sz="1800" b="1" i="1" baseline="-25000">
                            <a:latin typeface="Cambria Math" panose="02040503050406030204" pitchFamily="18" charset="0"/>
                            <a:ea typeface="Cambria Math" panose="02040503050406030204" pitchFamily="18" charset="0"/>
                            <a:cs typeface="Arial" charset="0"/>
                          </a:rPr>
                          <m:t>𝜽</m:t>
                        </m:r>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cs typeface="Arial" charset="0"/>
                              </a:rPr>
                              <m:t>𝒙</m:t>
                            </m:r>
                          </m:e>
                        </m:d>
                      </m:e>
                    </m:d>
                    <m:r>
                      <a:rPr lang="en-US" sz="1800" i="1">
                        <a:latin typeface="Cambria Math" panose="02040503050406030204" pitchFamily="18" charset="0"/>
                        <a:cs typeface="Arial" charset="0"/>
                      </a:rPr>
                      <m:t> </m:t>
                    </m:r>
                    <m:r>
                      <a:rPr lang="en-US" sz="1800" b="1" i="1">
                        <a:latin typeface="Cambria Math" panose="02040503050406030204" pitchFamily="18" charset="0"/>
                        <a:ea typeface="Cambria Math" panose="02040503050406030204" pitchFamily="18" charset="0"/>
                        <a:cs typeface="Arial" charset="0"/>
                      </a:rPr>
                      <m:t>𝒙</m:t>
                    </m:r>
                  </m:oMath>
                </a14:m>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1+</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𝑒</m:t>
                            </m:r>
                          </m:e>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𝑧</m:t>
                            </m:r>
                          </m:sup>
                        </m:sSup>
                      </m:den>
                    </m:f>
                  </m:oMath>
                </a14:m>
                <a:r>
                  <a:rPr lang="en-US" sz="18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1800" b="1" dirty="0">
                    <a:latin typeface="Calibri" panose="020F0502020204030204" pitchFamily="34" charset="0"/>
                    <a:ea typeface="Arial" charset="0"/>
                    <a:cs typeface="Calibri" panose="020F0502020204030204" pitchFamily="34" charset="0"/>
                  </a:rPr>
                  <a:t>h(x)</a:t>
                </a:r>
                <a:r>
                  <a:rPr lang="en-US" sz="1800" dirty="0">
                    <a:latin typeface="Calibri" panose="020F0502020204030204" pitchFamily="34" charset="0"/>
                    <a:ea typeface="Arial" charset="0"/>
                    <a:cs typeface="Calibri" panose="020F0502020204030204" pitchFamily="34" charset="0"/>
                  </a:rPr>
                  <a:t> = </a:t>
                </a:r>
                <a:r>
                  <a:rPr lang="en-US" sz="1800" b="1" dirty="0">
                    <a:latin typeface="Calibri" panose="020F0502020204030204" pitchFamily="34" charset="0"/>
                    <a:ea typeface="Arial" charset="0"/>
                    <a:cs typeface="Calibri" panose="020F0502020204030204" pitchFamily="34" charset="0"/>
                  </a:rPr>
                  <a:t>f(y) </a:t>
                </a:r>
                <a:r>
                  <a:rPr lang="en-US" sz="1800" dirty="0">
                    <a:latin typeface="Calibri" panose="020F0502020204030204" pitchFamily="34" charset="0"/>
                    <a:ea typeface="Arial" charset="0"/>
                    <a:cs typeface="Calibri" panose="020F0502020204030204" pitchFamily="34" charset="0"/>
                  </a:rPr>
                  <a:t>where </a:t>
                </a:r>
                <a:r>
                  <a:rPr lang="en-US" sz="1800" b="1" dirty="0">
                    <a:latin typeface="Calibri" panose="020F0502020204030204" pitchFamily="34" charset="0"/>
                    <a:ea typeface="Arial" charset="0"/>
                    <a:cs typeface="Calibri" panose="020F0502020204030204" pitchFamily="34" charset="0"/>
                  </a:rPr>
                  <a:t>y </a:t>
                </a:r>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 g(x)</a:t>
                </a:r>
                <a:r>
                  <a:rPr lang="en-US" sz="1800" dirty="0">
                    <a:latin typeface="Calibri" panose="020F0502020204030204" pitchFamily="34" charset="0"/>
                    <a:ea typeface="Arial" charset="0"/>
                    <a:cs typeface="Calibri" panose="020F0502020204030204" pitchFamily="34" charset="0"/>
                  </a:rPr>
                  <a:t>.   The Jacobian of </a:t>
                </a:r>
                <a:r>
                  <a:rPr lang="en-US" sz="1800" b="1" dirty="0">
                    <a:latin typeface="Calibri" panose="020F0502020204030204" pitchFamily="34" charset="0"/>
                    <a:ea typeface="Arial" charset="0"/>
                    <a:cs typeface="Calibri" panose="020F0502020204030204" pitchFamily="34" charset="0"/>
                  </a:rPr>
                  <a:t>h(x)</a:t>
                </a:r>
                <a:r>
                  <a:rPr lang="en-US" sz="1800" dirty="0">
                    <a:latin typeface="Calibri" panose="020F0502020204030204" pitchFamily="34" charset="0"/>
                    <a:ea typeface="Arial" charset="0"/>
                    <a:cs typeface="Calibri" panose="020F0502020204030204" pitchFamily="34" charset="0"/>
                  </a:rPr>
                  <a:t>, written</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as,</a:t>
                </a:r>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r>
                      <a:rPr lang="en-US" sz="1800">
                        <a:latin typeface="Cambria Math" panose="02040503050406030204" pitchFamily="18" charset="0"/>
                        <a:cs typeface="Arial" charset="0"/>
                      </a:rPr>
                      <m:t>(</m:t>
                    </m:r>
                    <m:r>
                      <a:rPr lang="en-US" sz="1800" b="1">
                        <a:latin typeface="Cambria Math" panose="02040503050406030204" pitchFamily="18" charset="0"/>
                        <a:cs typeface="Arial" charset="0"/>
                      </a:rPr>
                      <m:t>𝐱</m:t>
                    </m:r>
                    <m:r>
                      <a:rPr lang="en-US" sz="1800">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1800" i="1">
                        <a:latin typeface="Cambria Math" panose="02040503050406030204" pitchFamily="18" charset="0"/>
                        <a:ea typeface="Arial"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h</m:t>
                            </m:r>
                          </m:e>
                          <m:sub>
                            <m:r>
                              <a:rPr lang="en-US" sz="1800" i="1">
                                <a:latin typeface="Cambria Math" panose="02040503050406030204" pitchFamily="18" charset="0"/>
                                <a:ea typeface="Cambria Math" panose="02040503050406030204" pitchFamily="18" charset="0"/>
                                <a:cs typeface="Arial" charset="0"/>
                              </a:rPr>
                              <m:t>𝑖</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𝑥</m:t>
                            </m:r>
                          </m:e>
                          <m:sub>
                            <m:r>
                              <a:rPr lang="en-US" sz="1800" i="1">
                                <a:latin typeface="Cambria Math" panose="02040503050406030204" pitchFamily="18" charset="0"/>
                                <a:ea typeface="Cambria Math" panose="02040503050406030204" pitchFamily="18" charset="0"/>
                                <a:cs typeface="Arial" charset="0"/>
                              </a:rPr>
                              <m:t>𝑖</m:t>
                            </m:r>
                          </m:sub>
                        </m:sSub>
                      </m:den>
                    </m:f>
                  </m:oMath>
                </a14:m>
                <a:r>
                  <a:rPr lang="en-US" sz="18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a:latin typeface="Cambria Math" panose="02040503050406030204" pitchFamily="18" charset="0"/>
                        <a:cs typeface="Arial" charset="0"/>
                      </a:rPr>
                      <m:t>= </m:t>
                    </m:r>
                    <m:sSub>
                      <m:sSubPr>
                        <m:ctrlPr>
                          <a:rPr lang="en-US" sz="1800" b="1"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𝒚</m:t>
                        </m:r>
                      </m:sub>
                    </m:sSub>
                    <m:d>
                      <m:dPr>
                        <m:ctrlPr>
                          <a:rPr lang="en-US" sz="1800" b="1" i="1">
                            <a:latin typeface="Cambria Math" panose="02040503050406030204" pitchFamily="18" charset="0"/>
                            <a:cs typeface="Arial" charset="0"/>
                          </a:rPr>
                        </m:ctrlPr>
                      </m:dPr>
                      <m:e>
                        <m:r>
                          <a:rPr lang="en-US" sz="1800" b="1" i="1">
                            <a:latin typeface="Cambria Math" panose="02040503050406030204" pitchFamily="18" charset="0"/>
                            <a:cs typeface="Arial" charset="0"/>
                          </a:rPr>
                          <m:t>𝒇</m:t>
                        </m:r>
                      </m:e>
                    </m:d>
                    <m:d>
                      <m:dPr>
                        <m:ctrlPr>
                          <a:rPr lang="en-US" sz="1800" b="1" i="1">
                            <a:latin typeface="Cambria Math" panose="02040503050406030204" pitchFamily="18" charset="0"/>
                            <a:cs typeface="Arial" charset="0"/>
                          </a:rPr>
                        </m:ctrlPr>
                      </m:dPr>
                      <m:e>
                        <m:r>
                          <a:rPr lang="en-US" sz="1800" b="1" i="1">
                            <a:latin typeface="Cambria Math" panose="02040503050406030204" pitchFamily="18" charset="0"/>
                            <a:cs typeface="Arial" charset="0"/>
                          </a:rPr>
                          <m:t>𝒈</m:t>
                        </m:r>
                        <m:d>
                          <m:dPr>
                            <m:ctrlPr>
                              <a:rPr lang="en-US" sz="1800" b="1"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 </m:t>
                    </m:r>
                    <m:sSub>
                      <m:sSubPr>
                        <m:ctrlPr>
                          <a:rPr lang="en-US" sz="1800" b="1"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𝐽</m:t>
                        </m:r>
                      </m:e>
                      <m:sub>
                        <m:r>
                          <a:rPr lang="en-US" sz="1800" b="1" i="1">
                            <a:latin typeface="Cambria Math" panose="02040503050406030204" pitchFamily="18" charset="0"/>
                            <a:ea typeface="Cambria Math" panose="02040503050406030204" pitchFamily="18" charset="0"/>
                            <a:cs typeface="Arial" charset="0"/>
                          </a:rPr>
                          <m:t>𝒙</m:t>
                        </m:r>
                      </m:sub>
                    </m:sSub>
                    <m:r>
                      <a:rPr lang="en-US" sz="1800" b="1" i="1">
                        <a:latin typeface="Cambria Math" panose="02040503050406030204" pitchFamily="18" charset="0"/>
                        <a:ea typeface="Cambria Math" panose="02040503050406030204" pitchFamily="18" charset="0"/>
                        <a:cs typeface="Arial" charset="0"/>
                      </a:rPr>
                      <m:t>(</m:t>
                    </m:r>
                    <m:r>
                      <a:rPr lang="en-US" sz="1800" b="1" i="1">
                        <a:latin typeface="Cambria Math" panose="02040503050406030204" pitchFamily="18" charset="0"/>
                        <a:ea typeface="Cambria Math" panose="02040503050406030204" pitchFamily="18" charset="0"/>
                        <a:cs typeface="Arial" charset="0"/>
                      </a:rPr>
                      <m:t>𝒈</m:t>
                    </m:r>
                    <m:r>
                      <a:rPr lang="en-US" sz="1800" b="1" i="1">
                        <a:latin typeface="Cambria Math" panose="02040503050406030204" pitchFamily="18" charset="0"/>
                        <a:ea typeface="Cambria Math" panose="02040503050406030204" pitchFamily="18" charset="0"/>
                        <a:cs typeface="Arial" charset="0"/>
                      </a:rPr>
                      <m:t>)(</m:t>
                    </m:r>
                    <m:r>
                      <a:rPr lang="en-US" sz="1800" b="1" i="1">
                        <a:latin typeface="Cambria Math" panose="02040503050406030204" pitchFamily="18" charset="0"/>
                        <a:ea typeface="Cambria Math" panose="02040503050406030204" pitchFamily="18" charset="0"/>
                        <a:cs typeface="Arial" charset="0"/>
                      </a:rPr>
                      <m:t>𝒙</m:t>
                    </m:r>
                    <m:r>
                      <a:rPr lang="en-US" sz="1800" b="1" i="1">
                        <a:latin typeface="Cambria Math" panose="02040503050406030204" pitchFamily="18" charset="0"/>
                        <a:ea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b="1"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0159" y="1980585"/>
                <a:ext cx="8303681" cy="3569835"/>
              </a:xfrm>
              <a:blipFill>
                <a:blip r:embed="rId3"/>
                <a:stretch>
                  <a:fillRect l="-459" t="-11348" r="-917" b="-67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7"/>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6" y="1922138"/>
            <a:ext cx="8087175" cy="343273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Learning rate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Gradient descent</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Is iterative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Can be adapted to complex hypothesis</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large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Supports incremental learning</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Converges to local optimum (OK for quadratic functions.)</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Close form solution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small</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 need to select learning rate</a:t>
            </a: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1"/>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0"/>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290490"/>
                <a:ext cx="8686800" cy="427701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If we observe an experiment with n distinct outcomes, we call the union of these events a sample space and if we label each event E</a:t>
                </a:r>
                <a:r>
                  <a:rPr lang="en-US" sz="1800" baseline="-25000" dirty="0">
                    <a:latin typeface="Arial" charset="0"/>
                    <a:ea typeface="Arial" charset="0"/>
                    <a:cs typeface="Arial" charset="0"/>
                  </a:rPr>
                  <a:t>i</a:t>
                </a:r>
                <a:r>
                  <a:rPr lang="en-US" sz="1800" dirty="0">
                    <a:latin typeface="Arial" charset="0"/>
                    <a:ea typeface="Arial" charset="0"/>
                    <a:cs typeface="Arial" charset="0"/>
                  </a:rPr>
                  <a:t>, i= 1,2,…,n.  S = {E</a:t>
                </a:r>
                <a:r>
                  <a:rPr lang="en-US" sz="1800" baseline="-25000" dirty="0">
                    <a:latin typeface="Arial" charset="0"/>
                    <a:ea typeface="Arial" charset="0"/>
                    <a:cs typeface="Arial" charset="0"/>
                  </a:rPr>
                  <a:t>1</a:t>
                </a:r>
                <a:r>
                  <a:rPr lang="en-US" sz="1800" dirty="0">
                    <a:latin typeface="Arial" charset="0"/>
                    <a:ea typeface="Arial" charset="0"/>
                    <a:cs typeface="Arial" charset="0"/>
                  </a:rPr>
                  <a:t>} ∪ {E</a:t>
                </a:r>
                <a:r>
                  <a:rPr lang="en-US" sz="1800" baseline="-25000" dirty="0">
                    <a:latin typeface="Arial" charset="0"/>
                    <a:ea typeface="Arial" charset="0"/>
                    <a:cs typeface="Arial" charset="0"/>
                  </a:rPr>
                  <a:t>2</a:t>
                </a:r>
                <a:r>
                  <a:rPr lang="en-US" sz="1800" dirty="0">
                    <a:latin typeface="Arial" charset="0"/>
                    <a:ea typeface="Arial" charset="0"/>
                    <a:cs typeface="Arial" charset="0"/>
                  </a:rPr>
                  <a:t>} ∪ … ∪ {E</a:t>
                </a:r>
                <a:r>
                  <a:rPr lang="en-US" sz="1800" baseline="-25000" dirty="0">
                    <a:latin typeface="Arial" charset="0"/>
                    <a:ea typeface="Arial" charset="0"/>
                    <a:cs typeface="Arial" charset="0"/>
                  </a:rPr>
                  <a:t>n</a:t>
                </a:r>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 probability measure is a map from S to the interval [0, 1], P: S </a:t>
                </a:r>
                <a:r>
                  <a:rPr lang="en-US" sz="18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We can also talk about the outcome any member of a subset, T ⊆ S.  For example, if T={E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P(T) = P(E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 P(E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For completeness, when we use subsets, we define P(∅)=0.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Our intuition is that if we perform the experiment many times (say, N times) and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is the outcome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times that P(E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latin typeface="Arial" charset="0"/>
                    <a:ea typeface="Arial" charset="0"/>
                    <a:cs typeface="Arial" charset="0"/>
                    <a:sym typeface="Wingdings" pitchFamily="2" charset="2"/>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290490"/>
                <a:ext cx="8686800" cy="4277019"/>
              </a:xfrm>
              <a:blipFill>
                <a:blip r:embed="rId3"/>
                <a:stretch>
                  <a:fillRect l="-438" t="-592" r="-1314" b="-204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8"/>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9" y="231307"/>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6" y="1827595"/>
            <a:ext cx="2297231" cy="4065137"/>
          </a:xfrm>
        </p:spPr>
        <p:txBody>
          <a:bodyPr>
            <a:noAutofit/>
          </a:body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1268     3    259900</a:t>
            </a:r>
          </a:p>
          <a:p>
            <a:pPr algn="l">
              <a:spcBef>
                <a:spcPts val="300"/>
              </a:spcBef>
            </a:pPr>
            <a:r>
              <a:rPr lang="en-US" sz="1400" dirty="0">
                <a:latin typeface="Calibri" panose="020F0502020204030204" pitchFamily="34" charset="0"/>
                <a:cs typeface="Calibri" panose="020F0502020204030204" pitchFamily="34" charset="0"/>
              </a:rPr>
              <a:t> 2300     4    449900</a:t>
            </a:r>
          </a:p>
          <a:p>
            <a:pPr algn="l">
              <a:spcBef>
                <a:spcPts val="300"/>
              </a:spcBef>
            </a:pPr>
            <a:r>
              <a:rPr lang="en-US" sz="1400" dirty="0">
                <a:latin typeface="Calibri" panose="020F0502020204030204" pitchFamily="34" charset="0"/>
                <a:cs typeface="Calibri" panose="020F0502020204030204" pitchFamily="34" charset="0"/>
              </a:rPr>
              <a:t> 1320     2    299900</a:t>
            </a:r>
          </a:p>
          <a:p>
            <a:pPr algn="l">
              <a:spcBef>
                <a:spcPts val="300"/>
              </a:spcBef>
            </a:pPr>
            <a:r>
              <a:rPr lang="en-US" sz="1400" dirty="0">
                <a:latin typeface="Calibri" panose="020F0502020204030204" pitchFamily="34" charset="0"/>
                <a:cs typeface="Calibri" panose="020F0502020204030204" pitchFamily="34" charset="0"/>
              </a:rPr>
              <a:t> 1236     3    199900</a:t>
            </a:r>
          </a:p>
          <a:p>
            <a:pPr algn="l">
              <a:spcBef>
                <a:spcPts val="300"/>
              </a:spcBef>
            </a:pPr>
            <a:r>
              <a:rPr lang="en-US" sz="1400" dirty="0">
                <a:latin typeface="Calibri" panose="020F0502020204030204" pitchFamily="34" charset="0"/>
                <a:cs typeface="Calibri" panose="020F0502020204030204" pitchFamily="34" charset="0"/>
              </a:rPr>
              <a:t> 2609     4    499998</a:t>
            </a:r>
          </a:p>
          <a:p>
            <a:pPr algn="l">
              <a:spcBef>
                <a:spcPts val="300"/>
              </a:spcBef>
            </a:pPr>
            <a:r>
              <a:rPr lang="en-US" sz="1400" dirty="0">
                <a:latin typeface="Calibri" panose="020F0502020204030204" pitchFamily="34" charset="0"/>
                <a:cs typeface="Calibri" panose="020F0502020204030204" pitchFamily="34" charset="0"/>
              </a:rPr>
              <a:t> 3031     4    599000</a:t>
            </a:r>
          </a:p>
          <a:p>
            <a:pPr algn="l">
              <a:spcBef>
                <a:spcPts val="300"/>
              </a:spcBef>
            </a:pPr>
            <a:r>
              <a:rPr lang="en-US" sz="1400" dirty="0">
                <a:latin typeface="Calibri" panose="020F0502020204030204" pitchFamily="34" charset="0"/>
                <a:cs typeface="Calibri" panose="020F0502020204030204" pitchFamily="34" charset="0"/>
              </a:rPr>
              <a:t> 1767     3    252900</a:t>
            </a:r>
          </a:p>
          <a:p>
            <a:pPr algn="l">
              <a:spcBef>
                <a:spcPts val="300"/>
              </a:spcBef>
            </a:pPr>
            <a:r>
              <a:rPr lang="en-US" sz="1400" dirty="0">
                <a:latin typeface="Calibri" panose="020F0502020204030204" pitchFamily="34" charset="0"/>
                <a:cs typeface="Calibri" panose="020F0502020204030204" pitchFamily="34" charset="0"/>
              </a:rPr>
              <a:t> 1888     2    255000</a:t>
            </a:r>
          </a:p>
          <a:p>
            <a:pPr algn="l">
              <a:spcBef>
                <a:spcPts val="300"/>
              </a:spcBef>
            </a:pPr>
            <a:r>
              <a:rPr lang="en-US" sz="1400" dirty="0">
                <a:latin typeface="Calibri" panose="020F0502020204030204" pitchFamily="34" charset="0"/>
                <a:cs typeface="Calibri" panose="020F0502020204030204" pitchFamily="34" charset="0"/>
              </a:rPr>
              <a:t> 1604     3    242900</a:t>
            </a:r>
          </a:p>
          <a:p>
            <a:pPr algn="l">
              <a:spcBef>
                <a:spcPts val="300"/>
              </a:spcBef>
            </a:pPr>
            <a:r>
              <a:rPr lang="en-US" sz="1400" dirty="0">
                <a:latin typeface="Calibri" panose="020F0502020204030204" pitchFamily="34" charset="0"/>
                <a:cs typeface="Calibri" panose="020F0502020204030204" pitchFamily="34" charset="0"/>
              </a:rPr>
              <a:t> 1962     4    259900</a:t>
            </a:r>
          </a:p>
          <a:p>
            <a:pPr algn="l">
              <a:spcBef>
                <a:spcPts val="300"/>
              </a:spcBef>
            </a:pPr>
            <a:r>
              <a:rPr lang="en-US" sz="1400" dirty="0">
                <a:latin typeface="Calibri" panose="020F0502020204030204" pitchFamily="34" charset="0"/>
                <a:cs typeface="Calibri" panose="020F0502020204030204" pitchFamily="34" charset="0"/>
              </a:rPr>
              <a:t> 3890     3    573900</a:t>
            </a:r>
          </a:p>
          <a:p>
            <a:pPr algn="l">
              <a:spcBef>
                <a:spcPts val="300"/>
              </a:spcBef>
            </a:pPr>
            <a:r>
              <a:rPr lang="en-US" sz="1400" dirty="0">
                <a:latin typeface="Calibri" panose="020F0502020204030204" pitchFamily="34" charset="0"/>
                <a:cs typeface="Calibri" panose="020F0502020204030204" pitchFamily="34" charset="0"/>
              </a:rPr>
              <a:t> 1100     3    249900</a:t>
            </a:r>
          </a:p>
          <a:p>
            <a:pPr algn="l">
              <a:spcBef>
                <a:spcPts val="300"/>
              </a:spcBef>
            </a:pPr>
            <a:r>
              <a:rPr lang="en-US" sz="1400" dirty="0">
                <a:latin typeface="Calibri" panose="020F0502020204030204" pitchFamily="34" charset="0"/>
                <a:cs typeface="Calibri" panose="020F0502020204030204" pitchFamily="34" charset="0"/>
              </a:rPr>
              <a:t> 1458     3    464500</a:t>
            </a:r>
          </a:p>
          <a:p>
            <a:pPr algn="l">
              <a:spcBef>
                <a:spcPts val="300"/>
              </a:spcBef>
            </a:pPr>
            <a:r>
              <a:rPr lang="en-US" sz="1400" dirty="0">
                <a:latin typeface="Calibri" panose="020F0502020204030204" pitchFamily="34" charset="0"/>
                <a:cs typeface="Calibri" panose="020F0502020204030204" pitchFamily="34" charset="0"/>
              </a:rPr>
              <a:t> 2526     3    469000</a:t>
            </a:r>
          </a:p>
          <a:p>
            <a:pPr algn="l">
              <a:spcBef>
                <a:spcPts val="300"/>
              </a:spcBef>
            </a:pPr>
            <a:endParaRPr lang="en-US" sz="1400" dirty="0">
              <a:latin typeface="Calibri" panose="020F0502020204030204" pitchFamily="34" charset="0"/>
              <a:cs typeface="Calibri" panose="020F0502020204030204" pitchFamily="34" charset="0"/>
            </a:endParaRPr>
          </a:p>
          <a:p>
            <a:pPr algn="l">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6"/>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9"/>
            <a:ext cx="1634080" cy="344798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2" y="1817979"/>
            <a:ext cx="2297231" cy="406513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49" y="1949352"/>
            <a:ext cx="3284290" cy="403465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5" indent="-257175"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79" y="5984777"/>
            <a:ext cx="3015826" cy="300082"/>
          </a:xfrm>
          <a:prstGeom prst="rect">
            <a:avLst/>
          </a:prstGeom>
          <a:noFill/>
        </p:spPr>
        <p:txBody>
          <a:bodyPr wrap="none" rtlCol="0">
            <a:spAutoFit/>
          </a:bodyPr>
          <a:lstStyle/>
          <a:p>
            <a:r>
              <a:rPr lang="en-US" sz="1350" baseline="30000" dirty="0">
                <a:latin typeface="Calibri" panose="020F0502020204030204" pitchFamily="34" charset="0"/>
                <a:cs typeface="Calibri" panose="020F0502020204030204" pitchFamily="34" charset="0"/>
              </a:rPr>
              <a:t>1</a:t>
            </a:r>
            <a:r>
              <a:rPr lang="en-US" sz="1350"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205320"/>
                <a:ext cx="8832548" cy="36350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5" indent="-257175"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75" lvl="1" indent="-257175"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75" lvl="1" indent="-257175"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5" indent="-257175"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0" y="4844292"/>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83999"/>
            <a:ext cx="8396257" cy="651272"/>
          </a:xfrm>
        </p:spPr>
        <p:txBody>
          <a:bodyPr anchor="ctr">
            <a:normAutofit/>
          </a:bodyPr>
          <a:lstStyle/>
          <a:p>
            <a:pPr algn="ctr"/>
            <a:r>
              <a:rPr lang="en-US" sz="33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8" y="6227415"/>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446964"/>
                <a:ext cx="8832548" cy="385560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257175" indent="-257175"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257175" indent="-257175"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Regularization</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446964"/>
                <a:ext cx="8832548" cy="3855602"/>
              </a:xfrm>
              <a:prstGeom prst="rect">
                <a:avLst/>
              </a:prstGeom>
              <a:blipFill>
                <a:blip r:embed="rId3"/>
                <a:stretch>
                  <a:fillRect l="-862" t="-1639" r="-862" b="-1901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8" y="6227415"/>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6"/>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4" y="2157742"/>
                <a:ext cx="8036027" cy="32066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parameter.</a:t>
                </a:r>
              </a:p>
              <a:p>
                <a:pPr marL="257175" indent="-257175" algn="l">
                  <a:buFont typeface="Arial" panose="020B0604020202020204" pitchFamily="34" charset="0"/>
                  <a:buChar char="•"/>
                </a:pPr>
                <a:r>
                  <a:rPr lang="en-US" sz="2000" dirty="0">
                    <a:latin typeface="Arial" charset="0"/>
                    <a:ea typeface="Arial" charset="0"/>
                    <a:cs typeface="Arial" charset="0"/>
                  </a:rPr>
                  <a:t>This penalizes ”large coefficients” and reduces the risk of overfitting.</a:t>
                </a:r>
              </a:p>
              <a:p>
                <a:pPr marL="600075" lvl="1"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4" y="2157742"/>
                <a:ext cx="8036027" cy="3206669"/>
              </a:xfrm>
              <a:prstGeom prst="rect">
                <a:avLst/>
              </a:prstGeom>
              <a:blipFill>
                <a:blip r:embed="rId3"/>
                <a:stretch>
                  <a:fillRect l="-1106" t="-5512" r="-11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29"/>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8"/>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10580" y="1856879"/>
                <a:ext cx="8122837" cy="31442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5" indent="-257175"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10580" y="1856879"/>
                <a:ext cx="8122837" cy="3144242"/>
              </a:xfrm>
              <a:prstGeom prst="rect">
                <a:avLst/>
              </a:prstGeom>
              <a:blipFill>
                <a:blip r:embed="rId3"/>
                <a:stretch>
                  <a:fillRect l="-938"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1628" y="1955729"/>
                <a:ext cx="8281684" cy="3668785"/>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257175" indent="-257175"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600075" lvl="1" indent="-257175" algn="l">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𝐽</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0"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𝑑</m:t>
                            </m:r>
                          </m:sup>
                          <m:e>
                            <m:sSup>
                              <m:sSupPr>
                                <m:ctrlPr>
                                  <a:rPr lang="en-US" sz="2000" b="0" i="1" smtClean="0">
                                    <a:latin typeface="Cambria Math" panose="02040503050406030204" pitchFamily="18" charset="0"/>
                                    <a:ea typeface="Cambria Math" panose="02040503050406030204" pitchFamily="18" charset="0"/>
                                    <a:cs typeface="Arial" charset="0"/>
                                  </a:rPr>
                                </m:ctrlPr>
                              </m:sSup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e>
                              <m:sup>
                                <m:r>
                                  <a:rPr lang="en-US" sz="2000" b="0" i="1" smtClean="0">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r>
                  <a:rPr lang="en-US" sz="2000" dirty="0">
                    <a:latin typeface="Arial" charset="0"/>
                    <a:ea typeface="Arial" charset="0"/>
                    <a:cs typeface="Arial" charset="0"/>
                  </a:rPr>
                  <a:t>𝜆 ≥ 0 is the regularization parameter.</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𝑚𝑖𝑛</m:t>
                        </m:r>
                      </m:e>
                      <m:sub>
                        <m:r>
                          <a:rPr lang="en-US" sz="2000" i="1" smtClean="0">
                            <a:latin typeface="Cambria Math" panose="02040503050406030204" pitchFamily="18" charset="0"/>
                            <a:ea typeface="Cambria Math" panose="02040503050406030204" pitchFamily="18" charset="0"/>
                            <a:cs typeface="Arial" charset="0"/>
                          </a:rPr>
                          <m:t>𝜃</m:t>
                        </m:r>
                      </m:sub>
                    </m:sSub>
                    <m:nary>
                      <m:naryPr>
                        <m:chr m:val="∑"/>
                        <m:ctrlPr>
                          <a:rPr lang="en-US" sz="2000" i="1" smtClean="0">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𝜖</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Lasso regression</a:t>
                </a:r>
              </a:p>
              <a:p>
                <a:pPr marL="600075" lvl="1" indent="-257175" algn="l">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𝑑</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𝜖</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1628" y="1955729"/>
                <a:ext cx="8281684" cy="3668785"/>
              </a:xfrm>
              <a:blipFill>
                <a:blip r:embed="rId3"/>
                <a:stretch>
                  <a:fillRect l="-459" t="-1724"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8"/>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48251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9878" y="2379091"/>
                <a:ext cx="7865076" cy="2124186"/>
              </a:xfrm>
            </p:spPr>
            <p:txBody>
              <a:bodyPr>
                <a:noAutofit/>
              </a:bodyPr>
              <a:lstStyle/>
              <a:p>
                <a:pPr marL="257175" indent="-257175"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9878" y="2379091"/>
                <a:ext cx="7865076" cy="2124186"/>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6"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4" y="2343150"/>
            <a:ext cx="8334683" cy="3483587"/>
          </a:xfrm>
        </p:spPr>
        <p:txBody>
          <a:bodyPr>
            <a:noAutofit/>
          </a:bodyPr>
          <a:lstStyle/>
          <a:p>
            <a:pPr marL="257175" indent="-257175" algn="l">
              <a:buFont typeface="Arial" charset="0"/>
              <a:buChar char="•"/>
            </a:pPr>
            <a:r>
              <a:rPr lang="en-US" dirty="0">
                <a:latin typeface="Calibri" panose="020F0502020204030204" pitchFamily="34" charset="0"/>
                <a:cs typeface="Calibri" panose="020F0502020204030204" pitchFamily="34" charset="0"/>
              </a:rPr>
              <a:t>Lagrange multipliers</a:t>
            </a:r>
          </a:p>
          <a:p>
            <a:pPr marL="257175" indent="-257175" algn="l">
              <a:buFont typeface="Arial" charset="0"/>
              <a:buChar char="•"/>
            </a:pPr>
            <a:r>
              <a:rPr lang="en-US" dirty="0">
                <a:latin typeface="Calibri" panose="020F0502020204030204" pitchFamily="34" charset="0"/>
                <a:cs typeface="Calibri" panose="020F0502020204030204" pitchFamily="34" charset="0"/>
              </a:rPr>
              <a:t>Likelihood</a:t>
            </a:r>
          </a:p>
          <a:p>
            <a:pPr marL="257175" indent="-257175"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0"/>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61499" y="2015669"/>
                <a:ext cx="8422481" cy="3078631"/>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257175" indent="-257175"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257175" indent="-257175"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𝑥𝑗</m:t>
                        </m:r>
                      </m:den>
                    </m:f>
                    <m:r>
                      <a:rPr lang="en-US" sz="2000" i="1">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61499" y="2015669"/>
                <a:ext cx="8422481" cy="3078631"/>
              </a:xfrm>
              <a:blipFill>
                <a:blip r:embed="rId3"/>
                <a:stretch>
                  <a:fillRect l="-602" t="-1639" b="-131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6"/>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6"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60020" y="1567544"/>
                <a:ext cx="8823960" cy="4545986"/>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2 </m:t>
                        </m:r>
                        <m:r>
                          <a:rPr lang="en-US" sz="1800" b="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0020" y="1567544"/>
                <a:ext cx="8823960" cy="4545986"/>
              </a:xfrm>
              <a:blipFill>
                <a:blip r:embed="rId3"/>
                <a:stretch>
                  <a:fillRect l="-431" t="-557" b="-41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2"/>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160" y="1473993"/>
                <a:ext cx="8686800" cy="3910013"/>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If S is a sample space and T is a subset of S, P(T) + P(S∖T) = 1.</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P is sometimes called a probability distribution</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cs typeface="Arial" charset="0"/>
                            <a:sym typeface="Wingdings" pitchFamily="2" charset="2"/>
                          </a:rPr>
                        </m:ctrlPr>
                      </m:fPr>
                      <m:num>
                        <m:r>
                          <a:rPr lang="en-US" sz="2000" i="1">
                            <a:cs typeface="Arial" charset="0"/>
                            <a:sym typeface="Wingdings" pitchFamily="2" charset="2"/>
                          </a:rPr>
                          <m:t>1</m:t>
                        </m:r>
                      </m:num>
                      <m:den>
                        <m:r>
                          <a:rPr lang="en-US" sz="2000" i="1">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cs typeface="Arial" charset="0"/>
                            <a:sym typeface="Wingdings" pitchFamily="2" charset="2"/>
                          </a:rPr>
                        </m:ctrlPr>
                      </m:naryPr>
                      <m:sub>
                        <m:r>
                          <m:rPr>
                            <m:brk m:alnAt="7"/>
                          </m:rPr>
                          <a:rPr lang="en-US" sz="2000" i="1">
                            <a:cs typeface="Arial" charset="0"/>
                            <a:sym typeface="Wingdings" pitchFamily="2" charset="2"/>
                          </a:rPr>
                          <m:t>𝑋</m:t>
                        </m:r>
                        <m:r>
                          <a:rPr lang="en-US" sz="2000" i="1">
                            <a:cs typeface="Arial" charset="0"/>
                            <a:sym typeface="Wingdings" pitchFamily="2" charset="2"/>
                          </a:rPr>
                          <m:t>∈</m:t>
                        </m:r>
                        <m:r>
                          <a:rPr lang="en-US" sz="2000" i="1">
                            <a:ea typeface="Cambria Math" panose="02040503050406030204" pitchFamily="18" charset="0"/>
                            <a:cs typeface="Arial" charset="0"/>
                            <a:sym typeface="Wingdings" pitchFamily="2" charset="2"/>
                          </a:rPr>
                          <m:t>𝑇</m:t>
                        </m:r>
                      </m:sub>
                      <m:sup/>
                      <m:e>
                        <m:r>
                          <a:rPr lang="en-US" sz="2000" i="1">
                            <a:cs typeface="Arial" charset="0"/>
                            <a:sym typeface="Wingdings" pitchFamily="2" charset="2"/>
                          </a:rPr>
                          <m:t>𝑃</m:t>
                        </m:r>
                        <m:r>
                          <a:rPr lang="en-US" sz="2000" i="1">
                            <a:cs typeface="Arial" charset="0"/>
                            <a:sym typeface="Wingdings" pitchFamily="2" charset="2"/>
                          </a:rPr>
                          <m:t>(</m:t>
                        </m:r>
                        <m:r>
                          <a:rPr lang="en-US" sz="2000" i="1">
                            <a:cs typeface="Arial" charset="0"/>
                            <a:sym typeface="Wingdings" pitchFamily="2" charset="2"/>
                          </a:rPr>
                          <m:t>𝑋</m:t>
                        </m:r>
                        <m:r>
                          <a:rPr lang="en-US" sz="2000" i="1">
                            <a:cs typeface="Arial" charset="0"/>
                            <a:sym typeface="Wingdings" pitchFamily="2" charset="2"/>
                          </a:rPr>
                          <m:t>)</m:t>
                        </m:r>
                      </m:e>
                    </m:nary>
                  </m:oMath>
                </a14:m>
                <a:r>
                  <a:rPr lang="en-US" sz="2000" dirty="0">
                    <a:ea typeface="Arial" charset="0"/>
                    <a:cs typeface="Arial" charset="0"/>
                    <a:sym typeface="Wingdings" pitchFamily="2" charset="2"/>
                  </a:rPr>
                  <a:t>.</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Given two random variables, X, Y from two distributions, we can write a joint distribution f(x,y) where f(x,y)= P(X=x ∧ Y=y).</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5" indent="-257175" algn="l">
                  <a:buFont typeface="Arial" panose="020B0604020202020204" pitchFamily="34" charset="0"/>
                  <a:buChar char="•"/>
                </a:pP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2160" y="1473993"/>
                <a:ext cx="8686800" cy="3910013"/>
              </a:xfrm>
              <a:blipFill>
                <a:blip r:embed="rId3"/>
                <a:stretch>
                  <a:fillRect l="-584" t="-1948" r="-29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398"/>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8" y="178618"/>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3807" y="2211007"/>
                <a:ext cx="8529251" cy="3413507"/>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257175" indent="-257175"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257175" indent="-257175"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3807" y="2211007"/>
                <a:ext cx="8529251" cy="3413507"/>
              </a:xfrm>
              <a:blipFill>
                <a:blip r:embed="rId3"/>
                <a:stretch>
                  <a:fillRect l="-446" t="-2222" r="-892" b="-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8"/>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7"/>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2842" y="1722246"/>
                <a:ext cx="7905890" cy="3413507"/>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257175" indent="-257175"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2842" y="1722246"/>
                <a:ext cx="7905890" cy="3413507"/>
              </a:xfrm>
              <a:blipFill>
                <a:blip r:embed="rId3"/>
                <a:stretch>
                  <a:fillRect l="-642" t="-1481" b="-329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59"/>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p:sp>
        <p:nvSpPr>
          <p:cNvPr id="3" name="Content Placeholder 2"/>
          <p:cNvSpPr>
            <a:spLocks noGrp="1"/>
          </p:cNvSpPr>
          <p:nvPr>
            <p:ph idx="1"/>
          </p:nvPr>
        </p:nvSpPr>
        <p:spPr>
          <a:xfrm>
            <a:off x="225706" y="2480600"/>
            <a:ext cx="8595265" cy="24208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400 samples from a normal distribution:</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0.000, real sigma:    1.000, computed mu:   -0.027, computed sigma:    0.878</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1.000, computed mu:    3.995, computed sigma:    1.066</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2.000, computed mu:    3.931, computed sigma: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91913" y="5905868"/>
            <a:ext cx="1600200" cy="273844"/>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4" y="2161828"/>
            <a:ext cx="8334683" cy="3030606"/>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Sigmoid</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LDA</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176873"/>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4596" y="1817552"/>
                <a:ext cx="7715275" cy="3024522"/>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g(z)(1-g(z))</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x)</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4596" y="1817552"/>
                <a:ext cx="7715275" cy="3024522"/>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0" y="6008354"/>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53128"/>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2853" y="1718268"/>
                <a:ext cx="7886129" cy="3619921"/>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257175" indent="-257175"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2853" y="1718268"/>
                <a:ext cx="7886129" cy="3619921"/>
              </a:xfrm>
              <a:blipFill>
                <a:blip r:embed="rId3"/>
                <a:stretch>
                  <a:fillRect l="-643" t="-1049" b="-290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2" y="6046544"/>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52923"/>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619699" y="1577591"/>
            <a:ext cx="8096597" cy="380237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Features in this example are: grade in previous class, hours of study, number of lectures attended.  Want to predict whether you pass the class.</a:t>
            </a:r>
          </a:p>
          <a:p>
            <a:pPr marL="257175" indent="-257175" algn="l">
              <a:spcBef>
                <a:spcPts val="150"/>
              </a:spcBef>
              <a:buFont typeface="Arial" panose="020B0604020202020204" pitchFamily="34" charset="0"/>
              <a:buChar char="•"/>
            </a:pPr>
            <a:r>
              <a:rPr lang="en-US" sz="2000" dirty="0">
                <a:latin typeface="Arial" charset="0"/>
                <a:cs typeface="Arial" charset="0"/>
              </a:rPr>
              <a:t>It’s important to normalize the data.</a:t>
            </a:r>
          </a:p>
          <a:p>
            <a:pPr marL="257175" indent="-257175" algn="l">
              <a:spcBef>
                <a:spcPts val="15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150"/>
              </a:spcBef>
            </a:pPr>
            <a:r>
              <a:rPr lang="en-US" sz="2000" dirty="0">
                <a:latin typeface="Arial" panose="020B0604020202020204" pitchFamily="34" charset="0"/>
                <a:cs typeface="Arial" panose="020B0604020202020204" pitchFamily="34" charset="0"/>
              </a:rPr>
              <a:t>features test 1:   1.0   0.77 (B+),  0.82 (33hrs),   0.90 (ratio of lectures) , prob pass:   1.0</a:t>
            </a:r>
          </a:p>
          <a:p>
            <a:pPr lvl="1" algn="l">
              <a:spcBef>
                <a:spcPts val="150"/>
              </a:spcBef>
            </a:pPr>
            <a:r>
              <a:rPr lang="en-US" sz="2000" dirty="0">
                <a:latin typeface="Arial" panose="020B0604020202020204" pitchFamily="34" charset="0"/>
                <a:cs typeface="Arial" panose="020B0604020202020204" pitchFamily="34" charset="0"/>
              </a:rPr>
              <a:t>features test 2:   1.0   0.22 (C-)   0.32   0.57 , prob pass:   0.19</a:t>
            </a:r>
          </a:p>
          <a:p>
            <a:pPr marL="257175" indent="-257175" algn="l">
              <a:buFont typeface="Arial" panose="020B0604020202020204" pitchFamily="34" charset="0"/>
              <a:buChar char="•"/>
            </a:pPr>
            <a:endParaRPr lang="da" sz="15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1"/>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6" y="293322"/>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0769" y="1559083"/>
                <a:ext cx="8646834" cy="3893069"/>
              </a:xfrm>
            </p:spPr>
            <p:txBody>
              <a:bodyPr>
                <a:noAutofit/>
              </a:bodyPr>
              <a:lstStyle/>
              <a:p>
                <a:pPr marL="257175" indent="-257175" algn="l">
                  <a:spcBef>
                    <a:spcPts val="300"/>
                  </a:spcBef>
                  <a:buFont typeface="Arial" panose="020B0604020202020204" pitchFamily="34" charset="0"/>
                  <a:buChar char="•"/>
                </a:pPr>
                <a:r>
                  <a:rPr lang="en-US" sz="1800" dirty="0">
                    <a:latin typeface="Arial" charset="0"/>
                    <a:ea typeface="Arial" charset="0"/>
                    <a:cs typeface="Arial"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Arial" charset="0"/>
                    <a:ea typeface="Arial" charset="0"/>
                    <a:cs typeface="Arial"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Arial" charset="0"/>
                    <a:ea typeface="Arial" charset="0"/>
                    <a:cs typeface="Arial"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and 0 otherwise; so, it is a feature indicator.</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Arial" charset="0"/>
                    <a:ea typeface="Arial" charset="0"/>
                    <a:cs typeface="Arial"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Arial" charset="0"/>
                    <a:ea typeface="Arial" charset="0"/>
                    <a:cs typeface="Arial"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are the m-dimensional parameters.</a:t>
                </a: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mbria Math" panose="02040503050406030204" pitchFamily="18" charset="0"/>
                    <a:cs typeface="Arial" charset="0"/>
                  </a:rPr>
                  <a:t> </a:t>
                </a:r>
                <a:r>
                  <a:rPr lang="en-US" sz="18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Arial" panose="020B0604020202020204" pitchFamily="34" charset="0"/>
                    <a:cs typeface="Arial" panose="020B060402020202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Arial" panose="020B0604020202020204" pitchFamily="34" charset="0"/>
                    <a:cs typeface="Arial" panose="020B0604020202020204" pitchFamily="34" charset="0"/>
                  </a:rPr>
                  <a:t> belongs to class k.</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Arial" charset="0"/>
                    <a:ea typeface="Arial" charset="0"/>
                    <a:cs typeface="Arial"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Arial" charset="0"/>
                  <a:ea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j= 1, …, m.</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Arial" charset="0"/>
                                <a:cs typeface="Arial" charset="0"/>
                              </a:rPr>
                              <m:t> </m:t>
                            </m:r>
                          </m:e>
                        </m:nary>
                      </m:e>
                    </m:nary>
                  </m:oMath>
                </a14:m>
                <a:r>
                  <a:rPr lang="en-US" sz="18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1800" dirty="0">
                    <a:latin typeface="Arial" charset="0"/>
                    <a:cs typeface="Arial"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Arial" charset="0"/>
                    <a:cs typeface="Arial"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Arial" charset="0"/>
                    <a:cs typeface="Arial"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Arial" charset="0"/>
                    <a:cs typeface="Arial"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0769" y="1559083"/>
                <a:ext cx="8646834" cy="3893069"/>
              </a:xfrm>
              <a:blipFill>
                <a:blip r:embed="rId3"/>
                <a:stretch>
                  <a:fillRect l="-293" t="-1623" b="-18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046545"/>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3" y="24308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3"/>
            <a:ext cx="8564187" cy="353477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5" indent="-257175" algn="l">
              <a:buFont typeface="Arial" panose="020B0604020202020204" pitchFamily="34" charset="0"/>
              <a:buChar char="•"/>
            </a:pPr>
            <a:r>
              <a:rPr lang="da" sz="2000" dirty="0">
                <a:latin typeface="Calibri" panose="020F0502020204030204" pitchFamily="34" charset="0"/>
                <a:cs typeface="Calibri" panose="020F0502020204030204" pitchFamily="34" charset="0"/>
              </a:rPr>
              <a:t>Features normalized and constant weight set to 1.  After run:</a:t>
            </a:r>
          </a:p>
          <a:p>
            <a:pPr marL="257175" indent="-257175" algn="l">
              <a:buFont typeface="Arial" panose="020B0604020202020204" pitchFamily="34" charset="0"/>
              <a:buChar char="•"/>
            </a:pPr>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5" indent="-257175" algn="l">
              <a:buFont typeface="Arial" panose="020B0604020202020204" pitchFamily="34" charset="0"/>
              <a:buChar char="•"/>
            </a:pPr>
            <a:endParaRPr lang="da" sz="135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5" y="308370"/>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8566" y="1602902"/>
                <a:ext cx="8511953" cy="3186092"/>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Classify into one of k classes.</a:t>
                </a:r>
              </a:p>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ea typeface="Arial"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8566" y="1602902"/>
                <a:ext cx="8511953" cy="3186092"/>
              </a:xfrm>
              <a:blipFill>
                <a:blip r:embed="rId3"/>
                <a:stretch>
                  <a:fillRect l="-595" t="-1984"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09" y="6275786"/>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473993"/>
                <a:ext cx="8686800" cy="3910013"/>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3</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3</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5" indent="-257175"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473993"/>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8"/>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0" y="2234790"/>
            <a:ext cx="8511953" cy="31860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31903"/>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4"/>
            <a:ext cx="8334683" cy="3813572"/>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Classification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Naïve Bayes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Laplace smoothing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KNN</a:t>
            </a:r>
          </a:p>
          <a:p>
            <a:pPr marL="257175" indent="-257175" algn="l">
              <a:buFont typeface="Arial" charset="0"/>
              <a:buChar char="•"/>
            </a:pPr>
            <a:r>
              <a:rPr lang="en-US" sz="2000" dirty="0">
                <a:latin typeface="Calibri" panose="020F0502020204030204" pitchFamily="34" charset="0"/>
                <a:cs typeface="Calibri" panose="020F0502020204030204" pitchFamily="34" charset="0"/>
              </a:rPr>
              <a:t>SVM</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Duality</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Platt’s SMO</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247512"/>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478398"/>
            <a:ext cx="8344619" cy="3627359"/>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Accuracy is defined as: (TP+TN)/(TP+TN+FP+FN)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Precision is defined as : TP/(TP+FP)</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Recall is defined as: TP/(TP+FN)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Naïve Bayes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Support Vector Machines (SVM)</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Neural networks</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9" y="101346"/>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4"/>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6023922" y="2162630"/>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279415"/>
            <a:ext cx="2361544" cy="300082"/>
          </a:xfrm>
          <a:prstGeom prst="rect">
            <a:avLst/>
          </a:prstGeom>
          <a:noFill/>
        </p:spPr>
        <p:txBody>
          <a:bodyPr wrap="none" rtlCol="0">
            <a:spAutoFit/>
          </a:bodyPr>
          <a:lstStyle/>
          <a:p>
            <a:r>
              <a:rPr lang="en-US" sz="1350"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59" y="30837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3059" y="1360936"/>
                <a:ext cx="8137883" cy="3276087"/>
              </a:xfrm>
            </p:spPr>
            <p:txBody>
              <a:bodyPr>
                <a:noAutofit/>
              </a:bodyPr>
              <a:lstStyle/>
              <a:p>
                <a:pPr marL="257175" indent="-257175" algn="l">
                  <a:spcBef>
                    <a:spcPts val="3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257175" indent="-257175" algn="l">
                  <a:spcBef>
                    <a:spcPts val="3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257175" indent="-257175" algn="l">
                  <a:spcBef>
                    <a:spcPts val="3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257175" indent="-257175" algn="l">
                  <a:spcBef>
                    <a:spcPts val="3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257175" indent="-257175" algn="l">
                  <a:spcBef>
                    <a:spcPts val="3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257175" indent="-257175" algn="l">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257175" indent="-257175" algn="l">
                  <a:spcBef>
                    <a:spcPts val="3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3059" y="1360936"/>
                <a:ext cx="8137883" cy="3276087"/>
              </a:xfrm>
              <a:blipFill>
                <a:blip r:embed="rId3"/>
                <a:stretch>
                  <a:fillRect l="-1402" t="-1931" r="-935" b="-517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6"/>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39" y="18911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2034" y="1842644"/>
                <a:ext cx="5574133" cy="3025043"/>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257175" indent="-257175"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257175" indent="-257175"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2034" y="1842644"/>
                <a:ext cx="5574133" cy="3025043"/>
              </a:xfrm>
              <a:blipFill>
                <a:blip r:embed="rId3"/>
                <a:stretch>
                  <a:fillRect l="-909" t="-1667" r="-682" b="-24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5945791" y="2197384"/>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314168"/>
            <a:ext cx="2805576" cy="300082"/>
          </a:xfrm>
          <a:prstGeom prst="rect">
            <a:avLst/>
          </a:prstGeom>
          <a:noFill/>
        </p:spPr>
        <p:txBody>
          <a:bodyPr wrap="none" rtlCol="0">
            <a:spAutoFit/>
          </a:bodyPr>
          <a:lstStyle/>
          <a:p>
            <a:r>
              <a:rPr lang="en-US" sz="1350"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7" y="428626"/>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9846" y="1923637"/>
                <a:ext cx="8396257" cy="3589768"/>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Models: </a:t>
                </a:r>
              </a:p>
              <a:p>
                <a:pPr marL="600075" lvl="1"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75" lvl="1" indent="-257175" algn="l">
                  <a:lnSpc>
                    <a:spcPct val="100000"/>
                  </a:lnSpc>
                  <a:spcBef>
                    <a:spcPts val="0"/>
                  </a:spcBef>
                  <a:buFont typeface="Arial" panose="020B0604020202020204" pitchFamily="34" charset="0"/>
                  <a:buChar char="•"/>
                </a:pP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𝑗</m:t>
                        </m:r>
                      </m:sub>
                      <m:sup/>
                      <m:e>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b="0" i="1" smtClean="0">
                        <a:latin typeface="Cambria Math" panose="02040503050406030204" pitchFamily="18" charset="0"/>
                        <a:cs typeface="Arial" charset="0"/>
                      </a:rPr>
                      <m:t>𝑃</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𝑑</m:t>
                        </m:r>
                      </m:e>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m:t>
                            </m:r>
                          </m:sub>
                        </m:sSub>
                      </m:e>
                    </m:d>
                    <m:r>
                      <a:rPr lang="en-US" sz="1800" b="0" i="1" smtClean="0">
                        <a:latin typeface="Cambria Math" panose="02040503050406030204" pitchFamily="18" charset="0"/>
                        <a:cs typeface="Arial" charset="0"/>
                      </a:rPr>
                      <m:t>= </m:t>
                    </m:r>
                    <m:f>
                      <m:fPr>
                        <m:ctrlPr>
                          <a:rPr lang="en-US" sz="1800" b="0" i="1" smtClean="0">
                            <a:latin typeface="Cambria Math" panose="02040503050406030204" pitchFamily="18" charset="0"/>
                            <a:cs typeface="Arial" charset="0"/>
                          </a:rPr>
                        </m:ctrlPr>
                      </m:fPr>
                      <m:num>
                        <m:d>
                          <m:dPr>
                            <m:ctrlPr>
                              <a:rPr lang="en-US" sz="1800" b="0" i="1" smtClean="0">
                                <a:latin typeface="Cambria Math" panose="02040503050406030204" pitchFamily="18" charset="0"/>
                                <a:cs typeface="Arial" charset="0"/>
                              </a:rPr>
                            </m:ctrlPr>
                          </m:dPr>
                          <m:e>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e>
                            </m:nary>
                          </m:e>
                        </m:d>
                        <m:r>
                          <a:rPr lang="en-US" sz="1800" b="0" i="1" smtClean="0">
                            <a:latin typeface="Cambria Math" panose="02040503050406030204" pitchFamily="18" charset="0"/>
                            <a:cs typeface="Arial" charset="0"/>
                          </a:rPr>
                          <m:t>!</m:t>
                        </m:r>
                      </m:num>
                      <m:den>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r>
                              <a:rPr lang="en-US" sz="1800" b="0" i="1" smtClean="0">
                                <a:latin typeface="Cambria Math" panose="02040503050406030204" pitchFamily="18" charset="0"/>
                                <a:cs typeface="Arial" charset="0"/>
                              </a:rPr>
                              <m:t>!</m:t>
                            </m:r>
                          </m:e>
                        </m:nary>
                      </m:den>
                    </m:f>
                    <m:r>
                      <a:rPr lang="en-US" sz="1800" b="0" i="1" smtClean="0">
                        <a:latin typeface="Cambria Math" panose="02040503050406030204" pitchFamily="18" charset="0"/>
                        <a:cs typeface="Arial" charset="0"/>
                      </a:rPr>
                      <m:t> </m:t>
                    </m:r>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Compute dictionary D over training set.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5" indent="-257175" algn="l">
                  <a:buFont typeface="Arial" panose="020B0604020202020204" pitchFamily="34" charset="0"/>
                  <a:buChar char="•"/>
                </a:pPr>
                <a:endParaRPr lang="en-US" sz="1500" dirty="0">
                  <a:latin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9846" y="1923637"/>
                <a:ext cx="8396257"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2"/>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69" y="6292452"/>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0" y="2352675"/>
            <a:ext cx="8576311" cy="189840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Find k nearest points to x in training set.</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Use majority vote.</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5" y="1578642"/>
            <a:ext cx="6648151" cy="4802060"/>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36719" y="6196907"/>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4"/>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4"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3" y="2564916"/>
            <a:ext cx="1415401"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4" y="29398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6D6FFC-BA13-F543-9868-18FF42B5EEEA}"/>
              </a:ext>
            </a:extLst>
          </p:cNvPr>
          <p:cNvSpPr/>
          <p:nvPr/>
        </p:nvSpPr>
        <p:spPr>
          <a:xfrm>
            <a:off x="7731334" y="268321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58624A30-514B-9847-BD71-9A5B076FB7B7}"/>
              </a:ext>
            </a:extLst>
          </p:cNvPr>
          <p:cNvSpPr/>
          <p:nvPr/>
        </p:nvSpPr>
        <p:spPr>
          <a:xfrm>
            <a:off x="7363812" y="355917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9E0A200C-A876-784E-86F6-63ABD64ADEDB}"/>
              </a:ext>
            </a:extLst>
          </p:cNvPr>
          <p:cNvSpPr/>
          <p:nvPr/>
        </p:nvSpPr>
        <p:spPr>
          <a:xfrm>
            <a:off x="7676905" y="360252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0E0950E1-EB87-7443-A1F7-AD02780111E2}"/>
              </a:ext>
            </a:extLst>
          </p:cNvPr>
          <p:cNvSpPr/>
          <p:nvPr/>
        </p:nvSpPr>
        <p:spPr>
          <a:xfrm>
            <a:off x="7159576" y="333343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41F7119D-7A14-024F-8A32-7D14744AB1DA}"/>
              </a:ext>
            </a:extLst>
          </p:cNvPr>
          <p:cNvSpPr/>
          <p:nvPr/>
        </p:nvSpPr>
        <p:spPr>
          <a:xfrm>
            <a:off x="7470683" y="39343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8F01AA76-4493-7A41-9A47-C1C7E54558CA}"/>
              </a:ext>
            </a:extLst>
          </p:cNvPr>
          <p:cNvSpPr/>
          <p:nvPr/>
        </p:nvSpPr>
        <p:spPr>
          <a:xfrm>
            <a:off x="8022829" y="38326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5BD39D9B-4B3B-DF40-9D67-830252212A30}"/>
              </a:ext>
            </a:extLst>
          </p:cNvPr>
          <p:cNvSpPr/>
          <p:nvPr/>
        </p:nvSpPr>
        <p:spPr>
          <a:xfrm>
            <a:off x="7846617" y="40882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415E8DCB-9755-AC46-AC19-7D8C928FE2E5}"/>
              </a:ext>
            </a:extLst>
          </p:cNvPr>
          <p:cNvSpPr/>
          <p:nvPr/>
        </p:nvSpPr>
        <p:spPr>
          <a:xfrm>
            <a:off x="7180853" y="3823316"/>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5450DBAF-8A98-2048-A4D4-022A9C96F29E}"/>
              </a:ext>
            </a:extLst>
          </p:cNvPr>
          <p:cNvSpPr/>
          <p:nvPr/>
        </p:nvSpPr>
        <p:spPr>
          <a:xfrm>
            <a:off x="7437532" y="329008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C6CEDD7E-B49D-9A4E-BD6B-38890348A1FA}"/>
              </a:ext>
            </a:extLst>
          </p:cNvPr>
          <p:cNvSpPr/>
          <p:nvPr/>
        </p:nvSpPr>
        <p:spPr>
          <a:xfrm>
            <a:off x="8574976" y="250104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D10734BD-FC84-D148-8E08-3332FEF85027}"/>
              </a:ext>
            </a:extLst>
          </p:cNvPr>
          <p:cNvSpPr/>
          <p:nvPr/>
        </p:nvSpPr>
        <p:spPr>
          <a:xfrm>
            <a:off x="8222129" y="286246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B23346E-6D36-E246-A4CF-C9503C9C949E}"/>
              </a:ext>
            </a:extLst>
          </p:cNvPr>
          <p:cNvSpPr/>
          <p:nvPr/>
        </p:nvSpPr>
        <p:spPr>
          <a:xfrm>
            <a:off x="8076268" y="317208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B1A26B6B-6925-4D47-99E9-A75AB0DC7887}"/>
              </a:ext>
            </a:extLst>
          </p:cNvPr>
          <p:cNvSpPr/>
          <p:nvPr/>
        </p:nvSpPr>
        <p:spPr>
          <a:xfrm>
            <a:off x="8603180" y="2853149"/>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BAAB31CE-601C-374D-85FD-DE0FA0382588}"/>
              </a:ext>
            </a:extLst>
          </p:cNvPr>
          <p:cNvSpPr/>
          <p:nvPr/>
        </p:nvSpPr>
        <p:spPr>
          <a:xfrm>
            <a:off x="8328062" y="336887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Oval 28">
            <a:extLst>
              <a:ext uri="{FF2B5EF4-FFF2-40B4-BE49-F238E27FC236}">
                <a16:creationId xmlns:a16="http://schemas.microsoft.com/office/drawing/2014/main" id="{D34EA52C-1670-6E45-A945-8E0F21713B29}"/>
              </a:ext>
            </a:extLst>
          </p:cNvPr>
          <p:cNvSpPr/>
          <p:nvPr/>
        </p:nvSpPr>
        <p:spPr>
          <a:xfrm>
            <a:off x="8608129" y="3141382"/>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Oval 29">
            <a:extLst>
              <a:ext uri="{FF2B5EF4-FFF2-40B4-BE49-F238E27FC236}">
                <a16:creationId xmlns:a16="http://schemas.microsoft.com/office/drawing/2014/main" id="{730DBAE0-F22B-C443-AFAE-F3E595D9350B}"/>
              </a:ext>
            </a:extLst>
          </p:cNvPr>
          <p:cNvSpPr/>
          <p:nvPr/>
        </p:nvSpPr>
        <p:spPr>
          <a:xfrm>
            <a:off x="8712037" y="341180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07349438-8A12-F84A-B65F-1976610E51EF}"/>
              </a:ext>
            </a:extLst>
          </p:cNvPr>
          <p:cNvSpPr/>
          <p:nvPr/>
        </p:nvSpPr>
        <p:spPr>
          <a:xfrm>
            <a:off x="8608128" y="374339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6" y="221926"/>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4546" y="1887433"/>
                <a:ext cx="8186746" cy="3960707"/>
              </a:xfrm>
            </p:spPr>
            <p:txBody>
              <a:bodyPr>
                <a:noAutofit/>
              </a:bodyPr>
              <a:lstStyle/>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Again, we have m training points (</a:t>
                </a:r>
                <a:r>
                  <a:rPr lang="en-US" sz="1800" b="1" dirty="0">
                    <a:latin typeface="Arial" charset="0"/>
                    <a:ea typeface="Arial" charset="0"/>
                    <a:cs typeface="Arial" charset="0"/>
                  </a:rPr>
                  <a:t>x</a:t>
                </a:r>
                <a:r>
                  <a:rPr lang="en-US" sz="1800" dirty="0">
                    <a:latin typeface="Arial" charset="0"/>
                    <a:ea typeface="Arial" charset="0"/>
                    <a:cs typeface="Arial" charset="0"/>
                  </a:rPr>
                  <a:t>(k), y(k)), y(k)= ±1.</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h</a:t>
                </a:r>
                <a:r>
                  <a:rPr lang="en-US" sz="1800" baseline="-25000" dirty="0">
                    <a:latin typeface="Arial" charset="0"/>
                    <a:ea typeface="Arial" charset="0"/>
                    <a:cs typeface="Arial" charset="0"/>
                  </a:rPr>
                  <a:t>w,b</a:t>
                </a:r>
                <a:r>
                  <a:rPr lang="en-US" sz="1800" dirty="0">
                    <a:latin typeface="Arial" charset="0"/>
                    <a:ea typeface="Arial" charset="0"/>
                    <a:cs typeface="Arial" charset="0"/>
                  </a:rPr>
                  <a:t>(</a:t>
                </a:r>
                <a:r>
                  <a:rPr lang="en-US" sz="1800" b="1" dirty="0">
                    <a:latin typeface="Arial" charset="0"/>
                    <a:ea typeface="Arial" charset="0"/>
                    <a:cs typeface="Arial" charset="0"/>
                  </a:rPr>
                  <a:t>x</a:t>
                </a:r>
                <a:r>
                  <a:rPr lang="en-US" sz="1800" dirty="0">
                    <a:latin typeface="Arial" charset="0"/>
                    <a:ea typeface="Arial" charset="0"/>
                    <a:cs typeface="Arial" charset="0"/>
                  </a:rPr>
                  <a:t>) = g(w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 is the classifier where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+b&gt;0 and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+b&lt;0 (so the “bins” are 1, -1, rather than 1, 0) </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Put 𝛾(k) =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 + b) and 𝛾 = min</a:t>
                </a:r>
                <a:r>
                  <a:rPr lang="en-US" sz="1800" baseline="-25000" dirty="0">
                    <a:latin typeface="Arial" charset="0"/>
                    <a:ea typeface="Arial" charset="0"/>
                    <a:cs typeface="Arial" charset="0"/>
                  </a:rPr>
                  <a:t>k</a:t>
                </a:r>
                <a:r>
                  <a:rPr lang="en-US" sz="1800" dirty="0">
                    <a:latin typeface="Arial" charset="0"/>
                    <a:ea typeface="Arial" charset="0"/>
                    <a:cs typeface="Arial" charset="0"/>
                  </a:rPr>
                  <a:t> 𝛾(k), k = 1,2,…,m, we want to find w to maximize 𝛾.</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1: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 such that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(k)+b) ≥ 𝛾</a:t>
                </a:r>
              </a:p>
              <a:p>
                <a:pPr marL="600075" lvl="1"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2: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𝛾’/||w||, 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𝛾’,  𝛾 = 𝛾’/||w||.</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3: </a:t>
                </a:r>
                <a:r>
                  <a:rPr lang="en-US" sz="1800" dirty="0">
                    <a:latin typeface="Arial" charset="0"/>
                    <a:ea typeface="Arial" charset="0"/>
                    <a:cs typeface="Arial" charset="0"/>
                  </a:rPr>
                  <a:t>Put 𝛾 =1 find min</a:t>
                </a:r>
                <a:r>
                  <a:rPr lang="en-US" sz="1800" baseline="-25000" dirty="0">
                    <a:latin typeface="Arial" charset="0"/>
                    <a:ea typeface="Arial" charset="0"/>
                    <a:cs typeface="Arial"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Arial" charset="0"/>
                    <a:ea typeface="Arial" charset="0"/>
                    <a:cs typeface="Arial" charset="0"/>
                  </a:rPr>
                  <a:t> ||w||</a:t>
                </a:r>
                <a:r>
                  <a:rPr lang="en-US" sz="1800" baseline="30000" dirty="0">
                    <a:latin typeface="Arial" charset="0"/>
                    <a:ea typeface="Arial" charset="0"/>
                    <a:cs typeface="Arial" charset="0"/>
                  </a:rPr>
                  <a:t>2</a:t>
                </a:r>
                <a:r>
                  <a:rPr lang="en-US" sz="1800" dirty="0">
                    <a:latin typeface="Arial" charset="0"/>
                    <a:ea typeface="Arial" charset="0"/>
                    <a:cs typeface="Arial" charset="0"/>
                  </a:rPr>
                  <a:t>,</a:t>
                </a:r>
                <a:r>
                  <a:rPr lang="en-US" sz="1800" baseline="30000" dirty="0">
                    <a:latin typeface="Arial" charset="0"/>
                    <a:ea typeface="Arial" charset="0"/>
                    <a:cs typeface="Arial" charset="0"/>
                  </a:rPr>
                  <a:t>  </a:t>
                </a:r>
                <a:r>
                  <a:rPr lang="en-US" sz="1800" dirty="0">
                    <a:latin typeface="Arial" charset="0"/>
                    <a:ea typeface="Arial" charset="0"/>
                    <a:cs typeface="Arial" charset="0"/>
                  </a:rPr>
                  <a:t>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1.</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0" indent="0" algn="l">
                  <a:buNone/>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6" cy="3960707"/>
              </a:xfrm>
              <a:blipFill>
                <a:blip r:embed="rId3"/>
                <a:stretch>
                  <a:fillRect l="-620" t="-639"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0"/>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0"/>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794527"/>
                <a:ext cx="8686800" cy="3268945"/>
              </a:xfrm>
            </p:spPr>
            <p:txBody>
              <a:bodyPr>
                <a:noAutofit/>
              </a:bodyPr>
              <a:lstStyle/>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a:cs typeface="Arial" charset="0"/>
                          </a:rPr>
                        </m:ctrlPr>
                      </m:naryPr>
                      <m:sub>
                        <m:r>
                          <m:rPr>
                            <m:brk m:alnAt="23"/>
                          </m:rPr>
                          <a:rPr lang="en-US" sz="2000" i="1">
                            <a:cs typeface="Arial" charset="0"/>
                          </a:rPr>
                          <m:t>𝑘</m:t>
                        </m:r>
                        <m:r>
                          <a:rPr lang="en-US" sz="2000" i="1">
                            <a:cs typeface="Arial" charset="0"/>
                          </a:rPr>
                          <m:t>=1</m:t>
                        </m:r>
                      </m:sub>
                      <m:sup>
                        <m:r>
                          <a:rPr lang="en-US" sz="2000" i="1">
                            <a:cs typeface="Arial" charset="0"/>
                          </a:rPr>
                          <m:t>𝑛</m:t>
                        </m:r>
                      </m:sup>
                      <m:e>
                        <m:r>
                          <a:rPr lang="en-US" sz="2000" i="1">
                            <a:cs typeface="Arial" charset="0"/>
                          </a:rPr>
                          <m:t>𝑥</m:t>
                        </m:r>
                        <m:r>
                          <a:rPr lang="en-US" sz="2000" i="1" baseline="-25000">
                            <a:cs typeface="Arial" charset="0"/>
                          </a:rPr>
                          <m:t>𝑘</m:t>
                        </m:r>
                        <m:r>
                          <a:rPr lang="en-US" sz="2000" i="1">
                            <a:cs typeface="Arial" charset="0"/>
                          </a:rPr>
                          <m:t>𝑃</m:t>
                        </m:r>
                        <m:r>
                          <a:rPr lang="en-US" sz="2000" i="1">
                            <a:cs typeface="Arial" charset="0"/>
                          </a:rPr>
                          <m:t>(</m:t>
                        </m:r>
                        <m:r>
                          <a:rPr lang="en-US" sz="2000" i="1">
                            <a:cs typeface="Arial" charset="0"/>
                          </a:rPr>
                          <m:t>𝑋</m:t>
                        </m:r>
                        <m:r>
                          <a:rPr lang="en-US" sz="2000" i="1">
                            <a:cs typeface="Arial" charset="0"/>
                          </a:rPr>
                          <m:t>=</m:t>
                        </m:r>
                        <m:sSub>
                          <m:sSubPr>
                            <m:ctrlPr>
                              <a:rPr lang="en-US" sz="2000" i="1">
                                <a:cs typeface="Arial" charset="0"/>
                              </a:rPr>
                            </m:ctrlPr>
                          </m:sSubPr>
                          <m:e>
                            <m:r>
                              <a:rPr lang="en-US" sz="2000" i="1">
                                <a:cs typeface="Arial" charset="0"/>
                              </a:rPr>
                              <m:t>𝑥</m:t>
                            </m:r>
                          </m:e>
                          <m:sub>
                            <m:r>
                              <a:rPr lang="en-US" sz="2000" i="1">
                                <a:cs typeface="Arial" charset="0"/>
                              </a:rPr>
                              <m:t>𝑘</m:t>
                            </m:r>
                          </m:sub>
                        </m:sSub>
                        <m:r>
                          <a:rPr lang="en-US" sz="2000" i="1">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𝜎</a:t>
                </a:r>
                <a:r>
                  <a:rPr lang="en-US" sz="2000" baseline="30000" dirty="0">
                    <a:ea typeface="Arial" charset="0"/>
                    <a:cs typeface="Arial" charset="0"/>
                  </a:rPr>
                  <a:t>2</a:t>
                </a:r>
                <a:r>
                  <a:rPr lang="en-US" sz="2000" dirty="0">
                    <a:ea typeface="Arial" charset="0"/>
                    <a:cs typeface="Arial" charset="0"/>
                  </a:rPr>
                  <a:t> = Var(X)= </a:t>
                </a:r>
                <a14:m>
                  <m:oMath xmlns:m="http://schemas.openxmlformats.org/officeDocument/2006/math">
                    <m:nary>
                      <m:naryPr>
                        <m:chr m:val="∑"/>
                        <m:ctrlPr>
                          <a:rPr lang="en-US" sz="2000" i="1">
                            <a:cs typeface="Arial" charset="0"/>
                          </a:rPr>
                        </m:ctrlPr>
                      </m:naryPr>
                      <m:sub>
                        <m:r>
                          <m:rPr>
                            <m:brk m:alnAt="23"/>
                          </m:rPr>
                          <a:rPr lang="en-US" sz="2000" i="1">
                            <a:cs typeface="Arial" charset="0"/>
                          </a:rPr>
                          <m:t>𝑘</m:t>
                        </m:r>
                        <m:r>
                          <a:rPr lang="en-US" sz="2000" i="1">
                            <a:cs typeface="Arial" charset="0"/>
                          </a:rPr>
                          <m:t>=1</m:t>
                        </m:r>
                      </m:sub>
                      <m:sup>
                        <m:r>
                          <a:rPr lang="en-US" sz="2000" i="1">
                            <a:cs typeface="Arial" charset="0"/>
                          </a:rPr>
                          <m:t>𝑛</m:t>
                        </m:r>
                      </m:sup>
                      <m:e>
                        <m:d>
                          <m:dPr>
                            <m:ctrlPr>
                              <a:rPr lang="en-US" sz="2000" i="1">
                                <a:cs typeface="Arial" charset="0"/>
                              </a:rPr>
                            </m:ctrlPr>
                          </m:dPr>
                          <m:e>
                            <m:r>
                              <a:rPr lang="en-US" sz="2000" i="1">
                                <a:cs typeface="Arial" charset="0"/>
                              </a:rPr>
                              <m:t>𝑥</m:t>
                            </m:r>
                            <m:r>
                              <a:rPr lang="en-US" sz="2000" i="1" baseline="-25000">
                                <a:cs typeface="Arial" charset="0"/>
                              </a:rPr>
                              <m:t>𝑘</m:t>
                            </m:r>
                            <m:r>
                              <a:rPr lang="en-US" sz="2000" i="1">
                                <a:cs typeface="Arial" charset="0"/>
                              </a:rPr>
                              <m:t> −</m:t>
                            </m:r>
                            <m:r>
                              <a:rPr lang="en-US" sz="2000" i="1">
                                <a:cs typeface="Arial" charset="0"/>
                              </a:rPr>
                              <m:t>𝐸</m:t>
                            </m:r>
                            <m:d>
                              <m:dPr>
                                <m:ctrlPr>
                                  <a:rPr lang="en-US" sz="2000" i="1">
                                    <a:cs typeface="Arial" charset="0"/>
                                  </a:rPr>
                                </m:ctrlPr>
                              </m:dPr>
                              <m:e>
                                <m:r>
                                  <a:rPr lang="en-US" sz="2000" i="1">
                                    <a:cs typeface="Arial" charset="0"/>
                                  </a:rPr>
                                  <m:t>𝑋</m:t>
                                </m:r>
                              </m:e>
                            </m:d>
                          </m:e>
                        </m:d>
                        <m:r>
                          <a:rPr lang="en-US" sz="2000" i="1" baseline="30000">
                            <a:cs typeface="Arial" charset="0"/>
                          </a:rPr>
                          <m:t>2</m:t>
                        </m:r>
                        <m:r>
                          <a:rPr lang="en-US" sz="2000" i="1">
                            <a:cs typeface="Arial" charset="0"/>
                          </a:rPr>
                          <m:t>𝑃</m:t>
                        </m:r>
                        <m:r>
                          <a:rPr lang="en-US" sz="2000" i="1">
                            <a:cs typeface="Arial" charset="0"/>
                          </a:rPr>
                          <m:t>(</m:t>
                        </m:r>
                        <m:r>
                          <a:rPr lang="en-US" sz="2000" i="1">
                            <a:cs typeface="Arial" charset="0"/>
                          </a:rPr>
                          <m:t>𝑋</m:t>
                        </m:r>
                        <m:r>
                          <a:rPr lang="en-US" sz="2000" i="1">
                            <a:cs typeface="Arial" charset="0"/>
                          </a:rPr>
                          <m:t>=</m:t>
                        </m:r>
                        <m:r>
                          <a:rPr lang="en-US" sz="2000" i="1">
                            <a:cs typeface="Arial" charset="0"/>
                          </a:rPr>
                          <m:t>𝑥𝑘</m:t>
                        </m:r>
                        <m:r>
                          <a:rPr lang="en-US" sz="2000" i="1">
                            <a:cs typeface="Arial" charset="0"/>
                          </a:rPr>
                          <m:t>)</m:t>
                        </m:r>
                      </m:e>
                    </m:nary>
                  </m:oMath>
                </a14:m>
                <a:r>
                  <a:rPr lang="en-US" sz="2000" dirty="0">
                    <a:ea typeface="Arial" charset="0"/>
                    <a:cs typeface="Arial" charset="0"/>
                  </a:rPr>
                  <a:t>. 𝜎 is called the “standard deviation.”</a:t>
                </a:r>
              </a:p>
              <a:p>
                <a:pPr marL="257175" indent="-257175" algn="l">
                  <a:buFont typeface="Arial" panose="020B0604020202020204" pitchFamily="34" charset="0"/>
                  <a:buChar char="•"/>
                </a:pPr>
                <a:r>
                  <a:rPr lang="en-US" sz="2000" dirty="0">
                    <a:ea typeface="Arial" charset="0"/>
                    <a:cs typeface="Arial" charset="0"/>
                  </a:rPr>
                  <a:t>Odds:  If A is a subset of S, we say the odds of A is </a:t>
                </a:r>
                <a14:m>
                  <m:oMath xmlns:m="http://schemas.openxmlformats.org/officeDocument/2006/math">
                    <m:f>
                      <m:fPr>
                        <m:ctrlPr>
                          <a:rPr lang="en-US" sz="2000" i="1">
                            <a:cs typeface="Arial" charset="0"/>
                          </a:rPr>
                        </m:ctrlPr>
                      </m:fPr>
                      <m:num>
                        <m:r>
                          <a:rPr lang="en-US" sz="2000" i="1">
                            <a:cs typeface="Arial" charset="0"/>
                          </a:rPr>
                          <m:t>𝑃</m:t>
                        </m:r>
                        <m:r>
                          <a:rPr lang="en-US" sz="2000" i="1">
                            <a:cs typeface="Arial" charset="0"/>
                          </a:rPr>
                          <m:t>(</m:t>
                        </m:r>
                        <m:r>
                          <a:rPr lang="en-US" sz="2000" i="1">
                            <a:cs typeface="Arial" charset="0"/>
                          </a:rPr>
                          <m:t>𝐴</m:t>
                        </m:r>
                        <m:r>
                          <a:rPr lang="en-US" sz="2000" i="1">
                            <a:cs typeface="Arial" charset="0"/>
                          </a:rPr>
                          <m:t>)</m:t>
                        </m:r>
                      </m:num>
                      <m:den>
                        <m:r>
                          <a:rPr lang="en-US" sz="2000" i="1">
                            <a:cs typeface="Arial" charset="0"/>
                          </a:rPr>
                          <m:t>𝑃</m:t>
                        </m:r>
                        <m:r>
                          <a:rPr lang="en-US" sz="2000" i="1">
                            <a:cs typeface="Arial" charset="0"/>
                          </a:rPr>
                          <m:t>(</m:t>
                        </m:r>
                        <m:r>
                          <a:rPr lang="en-US" sz="2000" i="1">
                            <a:cs typeface="Arial" charset="0"/>
                          </a:rPr>
                          <m:t>𝑆</m:t>
                        </m:r>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𝐴</m:t>
                        </m:r>
                        <m:r>
                          <a:rPr lang="en-US" sz="2000" i="1">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cs typeface="Arial" charset="0"/>
                          </a:rPr>
                        </m:ctrlPr>
                      </m:fPr>
                      <m:num>
                        <m:r>
                          <a:rPr lang="en-US" sz="2000" i="1">
                            <a:cs typeface="Arial" charset="0"/>
                          </a:rPr>
                          <m:t>1</m:t>
                        </m:r>
                      </m:num>
                      <m:den>
                        <m:r>
                          <a:rPr lang="en-US" sz="2000" i="1">
                            <a:cs typeface="Arial" charset="0"/>
                          </a:rPr>
                          <m:t>3</m:t>
                        </m:r>
                      </m:den>
                    </m:f>
                    <m:r>
                      <a:rPr lang="en-US" sz="2000" i="1">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cs typeface="Arial" charset="0"/>
                          </a:rPr>
                        </m:ctrlPr>
                      </m:fPr>
                      <m:num>
                        <m:r>
                          <a:rPr lang="en-US" sz="2000" i="1">
                            <a:cs typeface="Arial" charset="0"/>
                          </a:rPr>
                          <m:t>1</m:t>
                        </m:r>
                      </m:num>
                      <m:den>
                        <m:r>
                          <a:rPr lang="en-US" sz="2000" i="1">
                            <a:cs typeface="Arial" charset="0"/>
                          </a:rPr>
                          <m:t>2</m:t>
                        </m:r>
                      </m:den>
                    </m:f>
                  </m:oMath>
                </a14:m>
                <a:r>
                  <a:rPr lang="en-US" sz="2000" dirty="0">
                    <a:ea typeface="Arial" charset="0"/>
                    <a:cs typeface="Arial" charset="0"/>
                  </a:rPr>
                  <a:t>.  Personally, I find this confusing and redundant, so I’ll try to avoid it.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794527"/>
                <a:ext cx="8686800" cy="3268945"/>
              </a:xfrm>
              <a:blipFill>
                <a:blip r:embed="rId3"/>
                <a:stretch>
                  <a:fillRect l="-584" t="-2326" b="-170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2" y="6201456"/>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2"/>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9788" y="1764792"/>
                <a:ext cx="8147304" cy="332841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4"/>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040" y="1363526"/>
                <a:ext cx="8290322" cy="364331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𝑘</m:t>
                        </m:r>
                      </m:sup>
                      <m:e>
                        <m:r>
                          <a:rPr lang="en-US" sz="2000" i="1" smtClean="0">
                            <a:latin typeface="Cambria Math" panose="02040503050406030204" pitchFamily="18" charset="0"/>
                            <a:ea typeface="Cambria Math" panose="02040503050406030204" pitchFamily="18" charset="0"/>
                            <a:cs typeface="Arial" charset="0"/>
                          </a:rPr>
                          <m:t>𝛼</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𝑔</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𝑤</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𝑙</m:t>
                        </m:r>
                      </m:sup>
                      <m:e>
                        <m:r>
                          <a:rPr lang="en-US" sz="2000" i="1" smtClean="0">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040" y="1363526"/>
                <a:ext cx="8290322" cy="3643314"/>
              </a:xfrm>
              <a:blipFill>
                <a:blip r:embed="rId3"/>
                <a:stretch>
                  <a:fillRect l="-613" t="-2083" r="-1072" b="-409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89"/>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040" y="1074501"/>
                <a:ext cx="8686800" cy="3765044"/>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m:t>
                    </m:r>
                    <m:r>
                      <a:rPr lang="en-US" sz="1800" i="1">
                        <a:cs typeface="Arial" charset="0"/>
                      </a:rPr>
                      <m:t> </m:t>
                    </m:r>
                    <m:r>
                      <a:rPr lang="en-US" sz="1800" i="1">
                        <a:cs typeface="Arial" charset="0"/>
                      </a:rPr>
                      <m:t>𝑠𝑢𝑐h</m:t>
                    </m:r>
                    <m:r>
                      <a:rPr lang="en-US" sz="1800" i="1">
                        <a:cs typeface="Arial" charset="0"/>
                      </a:rPr>
                      <m:t> </m:t>
                    </m:r>
                    <m:r>
                      <a:rPr lang="en-US" sz="1800" i="1">
                        <a:cs typeface="Arial" charset="0"/>
                      </a:rPr>
                      <m:t>𝑡h𝑎𝑡</m:t>
                    </m:r>
                    <m:r>
                      <a:rPr lang="en-US" sz="1800" i="1">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KKT complementarity conditions become:</a:t>
                </a:r>
              </a:p>
              <a:p>
                <a:pPr marL="600075" lvl="1" indent="-257175" algn="l">
                  <a:spcBef>
                    <a:spcPts val="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0</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040" y="1074501"/>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38"/>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3"/>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841" y="2017109"/>
                <a:ext cx="8414317" cy="4011878"/>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sz="1800" dirty="0">
                    <a:latin typeface="Arial" charset="0"/>
                    <a:ea typeface="Arial" charset="0"/>
                    <a:cs typeface="Arial" charset="0"/>
                  </a:rPr>
                  <a:t>Repeat until convergence</a:t>
                </a:r>
              </a:p>
              <a:p>
                <a:pPr lvl="2" algn="l">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lgn="l">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lgn="l">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lgn="l">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lgn="l">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lgn="l">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lgn="l">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lgn="l">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841" y="2017109"/>
                <a:ext cx="8414317" cy="4011878"/>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3"/>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4"/>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2013155"/>
                <a:ext cx="8686799" cy="2831690"/>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600075" lvl="1" indent="-257175" algn="l">
                  <a:lnSpc>
                    <a:spcPct val="100000"/>
                  </a:lnSpc>
                  <a:spcBef>
                    <a:spcPts val="0"/>
                  </a:spcBef>
                  <a:buFont typeface="Arial" panose="020B0604020202020204" pitchFamily="34" charset="0"/>
                  <a:buChar char="•"/>
                </a:pPr>
                <a:r>
                  <a:rPr lang="en-US" sz="2000" dirty="0">
                    <a:cs typeface="Arial" charset="0"/>
                  </a:rPr>
                  <a:t>𝜱(x</a:t>
                </a:r>
                <a:r>
                  <a:rPr lang="en-US" sz="2000" baseline="-25000" dirty="0">
                    <a:cs typeface="Arial" charset="0"/>
                  </a:rPr>
                  <a:t>1</a:t>
                </a:r>
                <a:r>
                  <a:rPr lang="en-US" sz="2000" dirty="0">
                    <a:cs typeface="Arial" charset="0"/>
                  </a:rPr>
                  <a:t>, x</a:t>
                </a:r>
                <a:r>
                  <a:rPr lang="en-US" sz="2000" baseline="-25000" dirty="0">
                    <a:cs typeface="Arial" charset="0"/>
                  </a:rPr>
                  <a:t>2</a:t>
                </a:r>
                <a:r>
                  <a:rPr lang="en-US" sz="2000" dirty="0">
                    <a:cs typeface="Arial" charset="0"/>
                  </a:rPr>
                  <a:t>)= </a:t>
                </a:r>
                <a14:m>
                  <m:oMath xmlns:m="http://schemas.openxmlformats.org/officeDocument/2006/math">
                    <m:r>
                      <a:rPr lang="en-US" sz="2000" b="0" i="0" smtClean="0">
                        <a:latin typeface="Cambria Math" panose="02040503050406030204" pitchFamily="18" charset="0"/>
                        <a:cs typeface="Arial" charset="0"/>
                      </a:rPr>
                      <m:t>(</m:t>
                    </m:r>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1</m:t>
                            </m:r>
                          </m:sub>
                        </m:s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2</m:t>
                            </m:r>
                          </m:sub>
                        </m:sSub>
                      </m:e>
                    </m:rad>
                    <m:r>
                      <a:rPr lang="en-US" sz="2000" b="0" i="1" smtClean="0">
                        <a:latin typeface="Cambria Math" panose="02040503050406030204" pitchFamily="18" charset="0"/>
                        <a:ea typeface="Cambria Math" panose="02040503050406030204" pitchFamily="18" charset="0"/>
                        <a:cs typeface="Arial" charset="0"/>
                      </a:rPr>
                      <m:t>)</m:t>
                    </m:r>
                  </m:oMath>
                </a14:m>
                <a:r>
                  <a:rPr lang="en-US" sz="2000" dirty="0">
                    <a:cs typeface="Arial" charset="0"/>
                  </a:rPr>
                  <a:t>, or</a:t>
                </a:r>
              </a:p>
              <a:p>
                <a:pPr marL="600075" lvl="1" indent="-257175"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 𝜱: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a:t>
                </a:r>
                <a:r>
                  <a:rPr lang="en-US" sz="2000" dirty="0">
                    <a:latin typeface="Arial" charset="0"/>
                    <a:ea typeface="Arial" charset="0"/>
                    <a:cs typeface="Arial"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Arial" charset="0"/>
                    <a:ea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,1) </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Sometimes problem is separable in higher dimension</a:t>
                </a:r>
              </a:p>
              <a:p>
                <a:pPr marL="257175"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a:t>
                </a:r>
              </a:p>
              <a:p>
                <a:pPr marL="714375" lvl="1" indent="-257175">
                  <a:lnSpc>
                    <a:spcPct val="100000"/>
                  </a:lnSpc>
                  <a:spcBef>
                    <a:spcPts val="0"/>
                  </a:spcBef>
                </a:pPr>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Arial" charset="0"/>
                    <a:ea typeface="Arial" charset="0"/>
                    <a:cs typeface="Arial"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Arial" charset="0"/>
                  <a:ea typeface="Arial" charset="0"/>
                  <a:cs typeface="Arial" charset="0"/>
                </a:endParaRP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Arial" charset="0"/>
                    <a:ea typeface="Arial" charset="0"/>
                    <a:cs typeface="Arial"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2013155"/>
                <a:ext cx="8686799" cy="2831690"/>
              </a:xfrm>
              <a:blipFill>
                <a:blip r:embed="rId3"/>
                <a:stretch>
                  <a:fillRect l="-731" t="-893" b="-29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0"/>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69"/>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5" y="1511892"/>
            <a:ext cx="4482821" cy="3491318"/>
          </a:xfrm>
        </p:spPr>
        <p:txBody>
          <a:bodyPr>
            <a:noAutofit/>
          </a:bodyPr>
          <a:lstStyle/>
          <a:p>
            <a:pPr marL="257175"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75" lvl="1"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1: 1.00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2 : -1.00</a:t>
            </a:r>
          </a:p>
          <a:p>
            <a:pPr marL="257175" indent="-257175" algn="l">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13298" y="6287705"/>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0" y="3257551"/>
            <a:ext cx="3955897"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4"/>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7"/>
            <a:ext cx="8686800" cy="3910013"/>
          </a:xfrm>
        </p:spPr>
        <p:txBody>
          <a:bodyPr>
            <a:noAutofit/>
          </a:bodyPr>
          <a:lstStyle/>
          <a:p>
            <a:pPr marL="257175" indent="-257175" algn="l">
              <a:buFont typeface="Arial" panose="020B0604020202020204" pitchFamily="34" charset="0"/>
              <a:buChar char="•"/>
            </a:pPr>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2349" y="6189464"/>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1982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1"/>
            <a:ext cx="7714784" cy="3074567"/>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EM algorithm</a:t>
            </a:r>
          </a:p>
          <a:p>
            <a:pPr marL="257175" indent="-257175" algn="l">
              <a:buFont typeface="Arial" charset="0"/>
              <a:buChar char="•"/>
            </a:pPr>
            <a:r>
              <a:rPr lang="en-US" sz="2400" dirty="0">
                <a:latin typeface="Calibri" panose="020F0502020204030204" pitchFamily="34" charset="0"/>
                <a:cs typeface="Calibri" panose="020F0502020204030204" pitchFamily="34" charset="0"/>
              </a:rPr>
              <a:t>Gaussian mixtures</a:t>
            </a:r>
          </a:p>
          <a:p>
            <a:pPr marL="257175" indent="-257175" algn="l">
              <a:buFont typeface="Arial" charset="0"/>
              <a:buChar char="•"/>
            </a:pPr>
            <a:r>
              <a:rPr lang="en-US" sz="2400" dirty="0">
                <a:latin typeface="Calibri" panose="020F0502020204030204" pitchFamily="34" charset="0"/>
                <a:cs typeface="Calibri" panose="020F0502020204030204" pitchFamily="34" charset="0"/>
              </a:rPr>
              <a:t>Markov chains</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4"/>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9395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7180" y="1927400"/>
                <a:ext cx="8686800" cy="3509963"/>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mbria Math" panose="02040503050406030204" pitchFamily="18" charset="0"/>
                    <a:ea typeface="Cambria Math" panose="02040503050406030204" pitchFamily="18" charset="0"/>
                    <a:cs typeface="Arial" panose="020B0604020202020204" pitchFamily="34" charset="0"/>
                  </a:rPr>
                  <a:t> </a:t>
                </a:r>
                <a:r>
                  <a:rPr lang="en-US" sz="200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7180" y="1927400"/>
                <a:ext cx="8686800" cy="3509963"/>
              </a:xfrm>
              <a:blipFill>
                <a:blip r:embed="rId3"/>
                <a:stretch>
                  <a:fillRect l="-584" t="-1439" r="-730"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6126228"/>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5"/>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7029" y="1648716"/>
                <a:ext cx="8489942" cy="4862591"/>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Arial" panose="020B0604020202020204" pitchFamily="34" charset="0"/>
                    <a:cs typeface="Arial" panose="020B060402020202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Arial" panose="020B0604020202020204" pitchFamily="34" charset="0"/>
                    <a:cs typeface="Arial" panose="020B060402020202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from the source</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Arial" panose="020B0604020202020204" pitchFamily="34" charset="0"/>
                    <a:ea typeface="Cambria Math" panose="02040503050406030204" pitchFamily="18" charset="0"/>
                    <a:cs typeface="Arial" panose="020B060402020202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Arial" panose="020B0604020202020204" pitchFamily="34" charset="0"/>
                    <a:ea typeface="Cambria Math" panose="02040503050406030204" pitchFamily="18" charset="0"/>
                    <a:cs typeface="Arial" panose="020B060402020202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Arial" panose="020B0604020202020204" pitchFamily="34" charset="0"/>
                    <a:ea typeface="Cambria Math" panose="02040503050406030204" pitchFamily="18" charset="0"/>
                    <a:cs typeface="Arial" panose="020B060402020202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7029" y="1648716"/>
                <a:ext cx="8489942" cy="4862591"/>
              </a:xfrm>
              <a:blipFill>
                <a:blip r:embed="rId3"/>
                <a:stretch>
                  <a:fillRect l="-597" t="-1042" b="-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3"/>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73717"/>
            <a:ext cx="8498920" cy="651272"/>
          </a:xfrm>
        </p:spPr>
        <p:txBody>
          <a:bodyPr anchor="ctr">
            <a:noAutofit/>
          </a:bodyPr>
          <a:lstStyle/>
          <a:p>
            <a:pPr algn="ctr"/>
            <a:r>
              <a:rPr lang="en-US" sz="2000" dirty="0">
                <a:latin typeface="Arial" charset="0"/>
                <a:ea typeface="Arial" charset="0"/>
                <a:cs typeface="Arial" charset="0"/>
              </a:rPr>
              <a:t>Covariance, correlation and inequalities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200803"/>
                <a:ext cx="8686800" cy="4928692"/>
              </a:xfrm>
            </p:spPr>
            <p:txBody>
              <a:bodyPr>
                <a:noAutofit/>
              </a:bodyPr>
              <a:lstStyle/>
              <a:p>
                <a:pPr marL="257175" indent="-257175" algn="l">
                  <a:lnSpc>
                    <a:spcPct val="100000"/>
                  </a:lnSpc>
                  <a:spcBef>
                    <a:spcPts val="0"/>
                  </a:spcBef>
                  <a:buFont typeface="Arial" panose="020B0604020202020204" pitchFamily="34" charset="0"/>
                  <a:buChar char="•"/>
                </a:pPr>
                <a:r>
                  <a:rPr lang="en-US" sz="2000" i="1" dirty="0">
                    <a:ea typeface="Arial" charset="0"/>
                    <a:cs typeface="Arial" charset="0"/>
                  </a:rPr>
                  <a:t>Covariance: </a:t>
                </a:r>
                <a:r>
                  <a:rPr lang="en-US" sz="2000" dirty="0">
                    <a:ea typeface="Arial" charset="0"/>
                    <a:cs typeface="Arial" charset="0"/>
                  </a:rPr>
                  <a:t>If X and Y are two random variables, and </a:t>
                </a:r>
                <a14:m>
                  <m:oMath xmlns:m="http://schemas.openxmlformats.org/officeDocument/2006/math">
                    <m:r>
                      <a:rPr lang="en-US" sz="2000" i="1">
                        <a:ea typeface="Arial" charset="0"/>
                        <a:cs typeface="Arial" charset="0"/>
                      </a:rPr>
                      <m:t>𝑓</m:t>
                    </m:r>
                    <m:d>
                      <m:dPr>
                        <m:ctrlPr>
                          <a:rPr lang="en-US" sz="2000" i="1">
                            <a:ea typeface="Arial" charset="0"/>
                            <a:cs typeface="Arial" charset="0"/>
                          </a:rPr>
                        </m:ctrlPr>
                      </m:dPr>
                      <m:e>
                        <m:r>
                          <a:rPr lang="en-US" sz="2000" i="1">
                            <a:ea typeface="Arial" charset="0"/>
                            <a:cs typeface="Arial" charset="0"/>
                          </a:rPr>
                          <m:t>𝑥</m:t>
                        </m:r>
                        <m:r>
                          <a:rPr lang="en-US" sz="2000" i="1">
                            <a:ea typeface="Arial" charset="0"/>
                            <a:cs typeface="Arial" charset="0"/>
                          </a:rPr>
                          <m:t>,</m:t>
                        </m:r>
                        <m:r>
                          <a:rPr lang="en-US" sz="2000" i="1">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cs typeface="Arial" charset="0"/>
                          </a:rPr>
                        </m:ctrlPr>
                      </m:naryPr>
                      <m:sub>
                        <m:r>
                          <m:rPr>
                            <m:brk m:alnAt="23"/>
                          </m:rPr>
                          <a:rPr lang="en-US" sz="2000" i="1">
                            <a:cs typeface="Arial" charset="0"/>
                          </a:rPr>
                          <m:t>𝑖</m:t>
                        </m:r>
                        <m:r>
                          <a:rPr lang="en-US" sz="2000" i="1">
                            <a:cs typeface="Arial" charset="0"/>
                          </a:rPr>
                          <m:t>,</m:t>
                        </m:r>
                        <m:r>
                          <a:rPr lang="en-US" sz="2000" i="1">
                            <a:cs typeface="Arial" charset="0"/>
                          </a:rPr>
                          <m:t>𝑗</m:t>
                        </m:r>
                      </m:sub>
                      <m:sup>
                        <m:r>
                          <a:rPr lang="en-US" sz="2000" i="1">
                            <a:cs typeface="Arial" charset="0"/>
                          </a:rPr>
                          <m:t>𝑛</m:t>
                        </m:r>
                      </m:sup>
                      <m:e>
                        <m:r>
                          <a:rPr lang="en-US" sz="2000" i="1">
                            <a:cs typeface="Arial" charset="0"/>
                          </a:rPr>
                          <m:t>(</m:t>
                        </m:r>
                        <m:sSub>
                          <m:sSubPr>
                            <m:ctrlPr>
                              <a:rPr lang="en-US" sz="2000" i="1">
                                <a:cs typeface="Arial" charset="0"/>
                              </a:rPr>
                            </m:ctrlPr>
                          </m:sSubPr>
                          <m:e>
                            <m:r>
                              <a:rPr lang="en-US" sz="2000" i="1">
                                <a:cs typeface="Arial" charset="0"/>
                              </a:rPr>
                              <m:t>𝑥</m:t>
                            </m:r>
                          </m:e>
                          <m:sub>
                            <m:r>
                              <a:rPr lang="en-US" sz="2000" i="1">
                                <a:cs typeface="Arial" charset="0"/>
                              </a:rPr>
                              <m:t>𝑖</m:t>
                            </m:r>
                          </m:sub>
                        </m:sSub>
                        <m:r>
                          <a:rPr lang="en-US" sz="2000" i="1">
                            <a:cs typeface="Arial" charset="0"/>
                          </a:rPr>
                          <m:t>−</m:t>
                        </m:r>
                        <m:r>
                          <a:rPr lang="en-US" sz="2000" i="1">
                            <a:ea typeface="Cambria Math" panose="02040503050406030204" pitchFamily="18" charset="0"/>
                            <a:cs typeface="Arial" charset="0"/>
                          </a:rPr>
                          <m:t>𝜇</m:t>
                        </m:r>
                        <m:r>
                          <a:rPr lang="en-US" sz="2000" i="1" baseline="-25000">
                            <a:ea typeface="Cambria Math" panose="02040503050406030204" pitchFamily="18" charset="0"/>
                            <a:cs typeface="Arial" charset="0"/>
                          </a:rPr>
                          <m:t>𝑋</m:t>
                        </m:r>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𝑦</m:t>
                            </m:r>
                          </m:e>
                          <m:sub>
                            <m:r>
                              <a:rPr lang="en-US" sz="2000" i="1">
                                <a:ea typeface="Cambria Math" panose="02040503050406030204" pitchFamily="18" charset="0"/>
                                <a:cs typeface="Arial" charset="0"/>
                              </a:rPr>
                              <m:t>𝑗</m:t>
                            </m:r>
                          </m:sub>
                        </m:sSub>
                        <m:r>
                          <a:rPr lang="en-US" sz="2000" i="1">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ea typeface="Cambria Math" panose="02040503050406030204" pitchFamily="18" charset="0"/>
                        <a:cs typeface="Arial" charset="0"/>
                      </a:rPr>
                      <m:t>𝜇</m:t>
                    </m:r>
                    <m:r>
                      <a:rPr lang="en-US" sz="2000" i="1" baseline="-25000">
                        <a:ea typeface="Cambria Math" panose="02040503050406030204" pitchFamily="18" charset="0"/>
                        <a:cs typeface="Arial" charset="0"/>
                      </a:rPr>
                      <m:t>𝑌</m:t>
                    </m:r>
                    <m:r>
                      <a:rPr lang="en-US" sz="2000">
                        <a:ea typeface="Cambria Math" panose="02040503050406030204" pitchFamily="18" charset="0"/>
                        <a:cs typeface="Arial" charset="0"/>
                      </a:rPr>
                      <m:t>) </m:t>
                    </m:r>
                    <m:r>
                      <m:rPr>
                        <m:sty m:val="p"/>
                      </m:rPr>
                      <a:rPr lang="en-US" sz="2000">
                        <a:ea typeface="Cambria Math" panose="02040503050406030204" pitchFamily="18" charset="0"/>
                        <a:cs typeface="Arial" charset="0"/>
                      </a:rPr>
                      <m:t>f</m:t>
                    </m:r>
                    <m:r>
                      <a:rPr lang="en-US" sz="2000">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𝑥</m:t>
                        </m:r>
                      </m:e>
                      <m:sub>
                        <m:r>
                          <a:rPr lang="en-US" sz="2000" i="1">
                            <a:ea typeface="Cambria Math" panose="02040503050406030204" pitchFamily="18" charset="0"/>
                            <a:cs typeface="Arial" charset="0"/>
                          </a:rPr>
                          <m:t>𝑖</m:t>
                        </m:r>
                      </m:sub>
                    </m:sSub>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𝑦</m:t>
                        </m:r>
                      </m:e>
                      <m:sub>
                        <m:r>
                          <a:rPr lang="en-US" sz="2000" i="1">
                            <a:ea typeface="Cambria Math" panose="02040503050406030204" pitchFamily="18" charset="0"/>
                            <a:cs typeface="Arial" charset="0"/>
                          </a:rPr>
                          <m:t>𝑗</m:t>
                        </m:r>
                      </m:sub>
                    </m:sSub>
                    <m:r>
                      <a:rPr lang="en-US" sz="2000" i="1">
                        <a:ea typeface="Cambria Math" panose="02040503050406030204" pitchFamily="18" charset="0"/>
                        <a:cs typeface="Arial" charset="0"/>
                      </a:rPr>
                      <m:t>)</m:t>
                    </m:r>
                  </m:oMath>
                </a14:m>
                <a:r>
                  <a:rPr lang="en-US" sz="2000" dirty="0">
                    <a:ea typeface="Arial" charset="0"/>
                    <a:cs typeface="Arial" charset="0"/>
                  </a:rPr>
                  <a:t> = E((X-𝜇</a:t>
                </a:r>
                <a:r>
                  <a:rPr lang="en-US" sz="2000" baseline="-25000" dirty="0">
                    <a:ea typeface="Arial" charset="0"/>
                    <a:cs typeface="Arial" charset="0"/>
                  </a:rPr>
                  <a:t>X</a:t>
                </a:r>
                <a:r>
                  <a:rPr lang="en-US" sz="2000" dirty="0">
                    <a:ea typeface="Arial" charset="0"/>
                    <a:cs typeface="Arial" charset="0"/>
                  </a:rPr>
                  <a:t>)(Y-𝜇</a:t>
                </a:r>
                <a:r>
                  <a:rPr lang="en-US" sz="2000" baseline="-25000" dirty="0">
                    <a:ea typeface="Arial" charset="0"/>
                    <a:cs typeface="Arial" charset="0"/>
                  </a:rPr>
                  <a:t>Y</a:t>
                </a:r>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5" indent="-257175" algn="l">
                  <a:lnSpc>
                    <a:spcPct val="100000"/>
                  </a:lnSpc>
                  <a:spcBef>
                    <a:spcPts val="0"/>
                  </a:spcBef>
                  <a:buFont typeface="Arial" panose="020B0604020202020204" pitchFamily="34" charset="0"/>
                  <a:buChar char="•"/>
                </a:pPr>
                <a:r>
                  <a:rPr lang="en-US" sz="2000" i="1" dirty="0">
                    <a:ea typeface="Arial" charset="0"/>
                    <a:cs typeface="Arial" charset="0"/>
                  </a:rPr>
                  <a:t>Correlation: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cs typeface="Arial" charset="0"/>
                          </a:rPr>
                        </m:ctrlPr>
                      </m:fPr>
                      <m:num>
                        <m:r>
                          <a:rPr lang="en-US" sz="2000" i="1">
                            <a:ea typeface="Cambria Math" panose="02040503050406030204" pitchFamily="18" charset="0"/>
                            <a:cs typeface="Arial" charset="0"/>
                          </a:rPr>
                          <m:t>𝜎</m:t>
                        </m:r>
                        <m:r>
                          <a:rPr lang="en-US" sz="2000" i="1" baseline="-25000">
                            <a:ea typeface="Cambria Math" panose="02040503050406030204" pitchFamily="18" charset="0"/>
                            <a:cs typeface="Arial" charset="0"/>
                          </a:rPr>
                          <m:t>𝑋𝑌</m:t>
                        </m:r>
                      </m:num>
                      <m:den>
                        <m:r>
                          <a:rPr lang="en-US" sz="2000" i="1">
                            <a:ea typeface="Cambria Math" panose="02040503050406030204" pitchFamily="18" charset="0"/>
                            <a:cs typeface="Arial" charset="0"/>
                          </a:rPr>
                          <m:t>𝜎</m:t>
                        </m:r>
                        <m:r>
                          <a:rPr lang="en-US" sz="2000" i="1" baseline="-25000">
                            <a:ea typeface="Cambria Math" panose="02040503050406030204" pitchFamily="18" charset="0"/>
                            <a:cs typeface="Arial" charset="0"/>
                          </a:rPr>
                          <m:t>𝑋</m:t>
                        </m:r>
                        <m:r>
                          <a:rPr lang="en-US" sz="2000" i="1">
                            <a:ea typeface="Cambria Math" panose="02040503050406030204" pitchFamily="18" charset="0"/>
                            <a:cs typeface="Arial" charset="0"/>
                          </a:rPr>
                          <m:t>𝜎</m:t>
                        </m:r>
                        <m:r>
                          <a:rPr lang="en-US" sz="2000" i="1" baseline="-25000">
                            <a:ea typeface="Cambria Math" panose="02040503050406030204" pitchFamily="18" charset="0"/>
                            <a:cs typeface="Arial" charset="0"/>
                          </a:rPr>
                          <m:t>𝑌</m:t>
                        </m:r>
                      </m:den>
                    </m:f>
                  </m:oMath>
                </a14:m>
                <a:r>
                  <a:rPr lang="en-US" sz="20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The above definitions carry over to continuous distributions with the obvious changes.</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smtClean="0">
                            <a:cs typeface="Arial" charset="0"/>
                          </a:rPr>
                        </m:ctrlPr>
                      </m:fPr>
                      <m:num>
                        <m:r>
                          <a:rPr lang="en-US" sz="1800" b="0" i="1" smtClean="0">
                            <a:cs typeface="Arial" charset="0"/>
                          </a:rPr>
                          <m:t> </m:t>
                        </m:r>
                        <m:r>
                          <a:rPr lang="en-US" sz="1800" i="1" smtClean="0">
                            <a:ea typeface="Cambria Math" panose="02040503050406030204" pitchFamily="18" charset="0"/>
                            <a:cs typeface="Arial" charset="0"/>
                          </a:rPr>
                          <m:t>𝜎</m:t>
                        </m:r>
                        <m:r>
                          <a:rPr lang="en-US" sz="1800" b="0" i="1" baseline="30000" smtClean="0">
                            <a:ea typeface="Cambria Math" panose="02040503050406030204" pitchFamily="18" charset="0"/>
                            <a:cs typeface="Arial" charset="0"/>
                          </a:rPr>
                          <m:t>2</m:t>
                        </m:r>
                      </m:num>
                      <m:den>
                        <m:r>
                          <a:rPr lang="en-US" sz="1800" i="1" smtClean="0">
                            <a:ea typeface="Cambria Math" panose="02040503050406030204" pitchFamily="18" charset="0"/>
                            <a:cs typeface="Arial" charset="0"/>
                          </a:rPr>
                          <m:t>𝜀</m:t>
                        </m:r>
                        <m:r>
                          <a:rPr lang="en-US" sz="1800" b="0" i="1" baseline="30000" smtClean="0">
                            <a:ea typeface="Cambria Math" panose="02040503050406030204" pitchFamily="18" charset="0"/>
                            <a:cs typeface="Arial" charset="0"/>
                          </a:rPr>
                          <m:t>2</m:t>
                        </m:r>
                      </m:den>
                    </m:f>
                  </m:oMath>
                </a14:m>
                <a:r>
                  <a:rPr lang="en-US" sz="18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Markov’s inequality:  Let X be a random variable assuming non-negative values ∀t&gt;0, then P(X≥t) ≦ E(X)/t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Jensen’s inequality: If f(x) is convex [𝜆f(a) + (1-𝜆) f(b) ≥ f(𝜆a + (1-𝜆)b)], E(f(X)) ≥ f(E(X))</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200803"/>
                <a:ext cx="8686800" cy="4928692"/>
              </a:xfrm>
              <a:blipFill>
                <a:blip r:embed="rId3"/>
                <a:stretch>
                  <a:fillRect l="-584" t="-3342" b="-7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0"/>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5178" y="2107563"/>
                <a:ext cx="8176022" cy="3138488"/>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0" indent="0" algn="l">
                  <a:spcBef>
                    <a:spcPts val="300"/>
                  </a:spcBef>
                  <a:buNone/>
                </a:pPr>
                <a:endParaRPr lang="en-US" sz="2000" b="1"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E step</a:t>
                </a:r>
              </a:p>
              <a:p>
                <a:pPr marL="600075" lvl="1"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cs typeface="Arial" panose="020B0604020202020204" pitchFamily="34" charset="0"/>
                              </a:rPr>
                              <m:t>𝒏</m:t>
                            </m:r>
                          </m:sub>
                        </m:sSub>
                      </m:e>
                    </m:nary>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600075" lvl="1"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5178" y="2107563"/>
                <a:ext cx="8176022" cy="3138488"/>
              </a:xfrm>
              <a:blipFill>
                <a:blip r:embed="rId3"/>
                <a:stretch>
                  <a:fillRect l="-620" t="-2016" b="-45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59"/>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2106519"/>
                <a:ext cx="8686800" cy="3096989"/>
              </a:xfrm>
            </p:spPr>
            <p:txBody>
              <a:bodyPr>
                <a:noAutofit/>
              </a:bodyPr>
              <a:lstStyle/>
              <a:p>
                <a:pPr marL="0" indent="0" algn="l">
                  <a:buNone/>
                </a:pPr>
                <a:endParaRPr lang="en-US" sz="1500" dirty="0">
                  <a:latin typeface="Arial" panose="020B0604020202020204" pitchFamily="34" charset="0"/>
                  <a:cs typeface="Arial" panose="020B060402020202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2106519"/>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p:sp>
        <p:nvSpPr>
          <p:cNvPr id="3" name="Content Placeholder 2"/>
          <p:cNvSpPr>
            <a:spLocks noGrp="1"/>
          </p:cNvSpPr>
          <p:nvPr>
            <p:ph idx="1"/>
          </p:nvPr>
        </p:nvSpPr>
        <p:spPr>
          <a:xfrm>
            <a:off x="147112" y="1417288"/>
            <a:ext cx="5002823" cy="309698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300"/>
              </a:spcBef>
            </a:pPr>
            <a:r>
              <a:rPr lang="en-US" sz="1600" dirty="0">
                <a:latin typeface="Arial" panose="020B0604020202020204" pitchFamily="34" charset="0"/>
                <a:cs typeface="Arial" panose="020B0604020202020204" pitchFamily="34" charset="0"/>
              </a:rPr>
              <a:t>pi[0]:  0.1500,  mu[0]:  0.0000,  sigma[0]:  0.2000</a:t>
            </a:r>
          </a:p>
          <a:p>
            <a:pPr algn="l">
              <a:spcBef>
                <a:spcPts val="300"/>
              </a:spcBef>
            </a:pPr>
            <a:r>
              <a:rPr lang="en-US" sz="1600" dirty="0">
                <a:latin typeface="Arial" panose="020B0604020202020204" pitchFamily="34" charset="0"/>
                <a:cs typeface="Arial" panose="020B0604020202020204" pitchFamily="34" charset="0"/>
              </a:rPr>
              <a:t>pi[1]:  0.2500,  mu[1]:  2.0000,  sigma[1]:  0.2000</a:t>
            </a:r>
          </a:p>
          <a:p>
            <a:pPr algn="l">
              <a:spcBef>
                <a:spcPts val="300"/>
              </a:spcBef>
            </a:pPr>
            <a:r>
              <a:rPr lang="en-US" sz="1600" dirty="0">
                <a:latin typeface="Arial" panose="020B0604020202020204" pitchFamily="34" charset="0"/>
                <a:cs typeface="Arial" panose="020B0604020202020204" pitchFamily="34" charset="0"/>
              </a:rPr>
              <a:t>pi[2]:  0.1500,   mu[2]: 4.0000,  sigma[2]:  0.2000</a:t>
            </a:r>
          </a:p>
          <a:p>
            <a:pPr algn="l">
              <a:spcBef>
                <a:spcPts val="300"/>
              </a:spcBef>
            </a:pPr>
            <a:r>
              <a:rPr lang="en-US" sz="1600" dirty="0">
                <a:latin typeface="Arial" panose="020B0604020202020204" pitchFamily="34" charset="0"/>
                <a:cs typeface="Arial" panose="020B0604020202020204" pitchFamily="34" charset="0"/>
              </a:rPr>
              <a:t>pi[3]:  0.2500,   mu[3]: 6.0000,   sigma[3]: 0.2000</a:t>
            </a:r>
          </a:p>
          <a:p>
            <a:pPr algn="l">
              <a:spcBef>
                <a:spcPts val="3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300"/>
              </a:spcBef>
            </a:pPr>
            <a:r>
              <a:rPr lang="en-US" sz="1600" dirty="0">
                <a:latin typeface="Arial" panose="020B0604020202020204" pitchFamily="34" charset="0"/>
                <a:cs typeface="Arial" panose="020B0604020202020204" pitchFamily="34" charset="0"/>
              </a:rPr>
              <a:t>pi_in[0]: 0.2000,  mu_in[0]: 0.0000,  sigma_in[0]: 0.2000</a:t>
            </a:r>
          </a:p>
          <a:p>
            <a:pPr algn="l">
              <a:spcBef>
                <a:spcPts val="300"/>
              </a:spcBef>
            </a:pPr>
            <a:r>
              <a:rPr lang="en-US" sz="1600" dirty="0">
                <a:latin typeface="Arial" panose="020B0604020202020204" pitchFamily="34" charset="0"/>
                <a:cs typeface="Arial" panose="020B0604020202020204" pitchFamily="34" charset="0"/>
              </a:rPr>
              <a:t>pi_in[1]: 0.2000,  mu_in[1]: 1.5000,  sigma_in[1]: 0.2000</a:t>
            </a:r>
          </a:p>
          <a:p>
            <a:pPr algn="l">
              <a:spcBef>
                <a:spcPts val="300"/>
              </a:spcBef>
            </a:pPr>
            <a:r>
              <a:rPr lang="en-US" sz="1600" dirty="0">
                <a:latin typeface="Arial" panose="020B0604020202020204" pitchFamily="34" charset="0"/>
                <a:cs typeface="Arial" panose="020B0604020202020204" pitchFamily="34" charset="0"/>
              </a:rPr>
              <a:t>pi_in[2]: 0.2000,  mu_in[2]: 3.0000,  sigma_in[2]: 0.2000</a:t>
            </a:r>
          </a:p>
          <a:p>
            <a:pPr algn="l">
              <a:spcBef>
                <a:spcPts val="300"/>
              </a:spcBef>
            </a:pPr>
            <a:r>
              <a:rPr lang="en-US" sz="1600" dirty="0">
                <a:latin typeface="Arial" panose="020B0604020202020204" pitchFamily="34" charset="0"/>
                <a:cs typeface="Arial" panose="020B0604020202020204" pitchFamily="34" charset="0"/>
              </a:rPr>
              <a:t>pi_in[3]: 0.2000,  mu_in[3]: 4.5000,  sigma_in[3]: 0.2000</a:t>
            </a:r>
          </a:p>
          <a:p>
            <a:pPr algn="l">
              <a:spcBef>
                <a:spcPts val="300"/>
              </a:spcBef>
            </a:pPr>
            <a:r>
              <a:rPr lang="en-US" sz="1600" dirty="0">
                <a:latin typeface="Arial" panose="020B0604020202020204" pitchFamily="34" charset="0"/>
                <a:cs typeface="Arial" panose="020B0604020202020204" pitchFamily="34" charset="0"/>
              </a:rPr>
              <a:t>pi_in[4]: 0.2000,  mu_in[4]: 6.0000,  sigma_in[4]: 0.2000</a:t>
            </a:r>
          </a:p>
          <a:p>
            <a:pPr algn="l">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6927695" y="6104017"/>
            <a:ext cx="1600200" cy="273844"/>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49935" y="2801369"/>
            <a:ext cx="4356308" cy="309698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r>
              <a:rPr lang="en-US" sz="1600" dirty="0">
                <a:latin typeface="Arial" panose="020B0604020202020204" pitchFamily="34" charset="0"/>
                <a:cs typeface="Arial" panose="020B0604020202020204" pitchFamily="34" charset="0"/>
              </a:rPr>
              <a:t>pi_out[0]: 0.1500, mu_out[0]: 0.5991, sigma_out[0]: 0.2000</a:t>
            </a:r>
          </a:p>
          <a:p>
            <a:pPr algn="l">
              <a:spcBef>
                <a:spcPts val="300"/>
              </a:spcBef>
            </a:pPr>
            <a:r>
              <a:rPr lang="en-US" sz="1600" dirty="0">
                <a:latin typeface="Arial" panose="020B0604020202020204" pitchFamily="34" charset="0"/>
                <a:cs typeface="Arial" panose="020B0604020202020204" pitchFamily="34" charset="0"/>
              </a:rPr>
              <a:t>pi_out[1]: 0.2500, mu_out[1]: 2.3512, sigma_out[1]: 0.2000</a:t>
            </a:r>
          </a:p>
          <a:p>
            <a:pPr algn="l">
              <a:spcBef>
                <a:spcPts val="300"/>
              </a:spcBef>
            </a:pPr>
            <a:r>
              <a:rPr lang="en-US" sz="1600" dirty="0">
                <a:latin typeface="Arial" panose="020B0604020202020204" pitchFamily="34" charset="0"/>
                <a:cs typeface="Arial" panose="020B0604020202020204" pitchFamily="34" charset="0"/>
              </a:rPr>
              <a:t>pi_out[2]: 0.1500, mu_out[2]: 4.1084, sigma_out[2]: 0.2000</a:t>
            </a:r>
          </a:p>
          <a:p>
            <a:pPr algn="l">
              <a:spcBef>
                <a:spcPts val="300"/>
              </a:spcBef>
            </a:pPr>
            <a:r>
              <a:rPr lang="en-US" sz="1600" dirty="0">
                <a:latin typeface="Arial" panose="020B0604020202020204" pitchFamily="34" charset="0"/>
                <a:cs typeface="Arial" panose="020B0604020202020204" pitchFamily="34" charset="0"/>
              </a:rPr>
              <a:t>pi_out[3]: 0.2500, mu_out[3]: 6.4742, sigma_out[3]: 0.2000</a:t>
            </a:r>
          </a:p>
          <a:p>
            <a:pPr algn="l">
              <a:spcBef>
                <a:spcPts val="3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4"/>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426027" y="1739132"/>
            <a:ext cx="8291945" cy="295253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Parameters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states S={1,2,…, 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initial probabilities 𝜋(i),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5"/>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57540"/>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4" y="2299189"/>
            <a:ext cx="8334683" cy="367563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Neural Networks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Backpropagation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Deep learning</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0" y="249862"/>
            <a:ext cx="8686801" cy="651272"/>
          </a:xfrm>
        </p:spPr>
        <p:txBody>
          <a:bodyPr anchor="ctr">
            <a:normAutofit/>
          </a:bodyPr>
          <a:lstStyle/>
          <a:p>
            <a:pPr algn="ctr"/>
            <a:r>
              <a:rPr lang="en-US" sz="33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1" y="1372040"/>
            <a:ext cx="5775203" cy="38775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Notation: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0" y="5306784"/>
            <a:ext cx="878648" cy="507831"/>
          </a:xfrm>
          <a:prstGeom prst="rect">
            <a:avLst/>
          </a:prstGeom>
          <a:noFill/>
        </p:spPr>
        <p:txBody>
          <a:bodyPr wrap="square" rtlCol="0">
            <a:spAutoFit/>
          </a:bodyPr>
          <a:lstStyle/>
          <a:p>
            <a:r>
              <a:rPr lang="en-US" sz="1350"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8294014" y="386138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518091" cy="253916"/>
          </a:xfrm>
          <a:prstGeom prst="rect">
            <a:avLst/>
          </a:prstGeom>
          <a:noFill/>
        </p:spPr>
        <p:txBody>
          <a:bodyPr wrap="none" rtlCol="0">
            <a:spAutoFit/>
          </a:bodyPr>
          <a:lstStyle/>
          <a:p>
            <a:r>
              <a:rPr lang="en-US" sz="105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410690" cy="253916"/>
          </a:xfrm>
          <a:prstGeom prst="rect">
            <a:avLst/>
          </a:prstGeom>
          <a:noFill/>
        </p:spPr>
        <p:txBody>
          <a:bodyPr wrap="none" rtlCol="0">
            <a:spAutoFit/>
          </a:bodyPr>
          <a:lstStyle/>
          <a:p>
            <a:r>
              <a:rPr lang="en-US" sz="105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713657" cy="253916"/>
          </a:xfrm>
          <a:prstGeom prst="rect">
            <a:avLst/>
          </a:prstGeom>
          <a:noFill/>
        </p:spPr>
        <p:txBody>
          <a:bodyPr wrap="none" rtlCol="0">
            <a:spAutoFit/>
          </a:bodyPr>
          <a:lstStyle/>
          <a:p>
            <a:r>
              <a:rPr lang="en-US" sz="105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60996" cy="253916"/>
          </a:xfrm>
          <a:prstGeom prst="rect">
            <a:avLst/>
          </a:prstGeom>
          <a:noFill/>
        </p:spPr>
        <p:txBody>
          <a:bodyPr wrap="none" rtlCol="0">
            <a:spAutoFit/>
          </a:bodyPr>
          <a:lstStyle/>
          <a:p>
            <a:r>
              <a:rPr lang="en-US" sz="105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630301" cy="253916"/>
          </a:xfrm>
          <a:prstGeom prst="rect">
            <a:avLst/>
          </a:prstGeom>
          <a:noFill/>
        </p:spPr>
        <p:txBody>
          <a:bodyPr wrap="none" rtlCol="0">
            <a:spAutoFit/>
          </a:bodyPr>
          <a:lstStyle/>
          <a:p>
            <a:r>
              <a:rPr lang="en-US" sz="105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0"/>
            <a:ext cx="833883" cy="253916"/>
          </a:xfrm>
          <a:prstGeom prst="rect">
            <a:avLst/>
          </a:prstGeom>
          <a:noFill/>
        </p:spPr>
        <p:txBody>
          <a:bodyPr wrap="none" rtlCol="0">
            <a:spAutoFit/>
          </a:bodyPr>
          <a:lstStyle/>
          <a:p>
            <a:r>
              <a:rPr lang="en-US" sz="105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780983" cy="253916"/>
          </a:xfrm>
          <a:prstGeom prst="rect">
            <a:avLst/>
          </a:prstGeom>
          <a:noFill/>
        </p:spPr>
        <p:txBody>
          <a:bodyPr wrap="none" rtlCol="0">
            <a:spAutoFit/>
          </a:bodyPr>
          <a:lstStyle/>
          <a:p>
            <a:r>
              <a:rPr lang="en-US" sz="105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609462" cy="253916"/>
          </a:xfrm>
          <a:prstGeom prst="rect">
            <a:avLst/>
          </a:prstGeom>
          <a:noFill/>
        </p:spPr>
        <p:txBody>
          <a:bodyPr wrap="none" rtlCol="0">
            <a:spAutoFit/>
          </a:bodyPr>
          <a:lstStyle/>
          <a:p>
            <a:r>
              <a:rPr lang="en-US" sz="105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651140" cy="253916"/>
          </a:xfrm>
          <a:prstGeom prst="rect">
            <a:avLst/>
          </a:prstGeom>
          <a:noFill/>
        </p:spPr>
        <p:txBody>
          <a:bodyPr wrap="none" rtlCol="0">
            <a:spAutoFit/>
          </a:bodyPr>
          <a:lstStyle/>
          <a:p>
            <a:r>
              <a:rPr lang="en-US" sz="1050" dirty="0"/>
              <a:t>Layer 1</a:t>
            </a:r>
            <a:endParaRPr lang="en-US" sz="1350"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651140" cy="253916"/>
          </a:xfrm>
          <a:prstGeom prst="rect">
            <a:avLst/>
          </a:prstGeom>
          <a:noFill/>
        </p:spPr>
        <p:txBody>
          <a:bodyPr wrap="none" rtlCol="0">
            <a:spAutoFit/>
          </a:bodyPr>
          <a:lstStyle/>
          <a:p>
            <a:r>
              <a:rPr lang="en-US" sz="1050" dirty="0"/>
              <a:t>Layer 2</a:t>
            </a:r>
            <a:endParaRPr lang="en-US" sz="1350"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6"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1926" y="1411634"/>
                <a:ext cx="8390879" cy="350586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75" lvl="1" indent="-257175" algn="l">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13" lvl="1" indent="-214313"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13" lvl="1" indent="-214313"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𝑏</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75" lvl="1" indent="-257175" algn="l">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1926" y="1411634"/>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1"/>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5" y="275553"/>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6" y="2291195"/>
            <a:ext cx="7775369" cy="3333318"/>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3452" y="6115168"/>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5"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985" y="1417599"/>
                <a:ext cx="7840363" cy="359028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Forward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 W</a:t>
                </a:r>
                <a:r>
                  <a:rPr lang="en-US" sz="2000" baseline="30000" dirty="0">
                    <a:latin typeface="Arial" charset="0"/>
                    <a:ea typeface="Arial" charset="0"/>
                    <a:cs typeface="Arial" charset="0"/>
                  </a:rPr>
                  <a:t>[l]</a:t>
                </a:r>
                <a:r>
                  <a:rPr lang="en-US" sz="2000" dirty="0">
                    <a:latin typeface="Arial" charset="0"/>
                    <a:ea typeface="Arial" charset="0"/>
                    <a:cs typeface="Arial" charset="0"/>
                  </a:rPr>
                  <a:t>a</a:t>
                </a:r>
                <a:r>
                  <a:rPr lang="en-US" sz="2000" baseline="30000" dirty="0">
                    <a:latin typeface="Arial" charset="0"/>
                    <a:ea typeface="Arial" charset="0"/>
                    <a:cs typeface="Arial" charset="0"/>
                  </a:rPr>
                  <a:t>[l-1]</a:t>
                </a:r>
                <a:r>
                  <a:rPr lang="en-US" sz="2000" dirty="0">
                    <a:latin typeface="Arial" charset="0"/>
                    <a:ea typeface="Arial" charset="0"/>
                    <a:cs typeface="Arial" charset="0"/>
                  </a:rPr>
                  <a:t>+b</a:t>
                </a:r>
                <a:r>
                  <a:rPr lang="en-US" sz="2000" baseline="30000" dirty="0">
                    <a:latin typeface="Arial" charset="0"/>
                    <a:ea typeface="Arial" charset="0"/>
                    <a:cs typeface="Arial" charset="0"/>
                  </a:rPr>
                  <a:t>[l]</a:t>
                </a:r>
              </a:p>
              <a:p>
                <a:pPr marL="600075" lvl="1" indent="-257175" algn="l">
                  <a:buFont typeface="Arial" panose="020B0604020202020204" pitchFamily="34" charset="0"/>
                  <a:buChar char="•"/>
                </a:pPr>
                <a:r>
                  <a:rPr lang="en-US" sz="2000" dirty="0">
                    <a:latin typeface="Arial" charset="0"/>
                    <a:ea typeface="Arial" charset="0"/>
                    <a:cs typeface="Arial" charset="0"/>
                  </a:rPr>
                  <a:t>a</a:t>
                </a:r>
                <a:r>
                  <a:rPr lang="en-US" sz="2000" baseline="30000" dirty="0">
                    <a:latin typeface="Arial" charset="0"/>
                    <a:ea typeface="Arial" charset="0"/>
                    <a:cs typeface="Arial" charset="0"/>
                  </a:rPr>
                  <a:t>[l]</a:t>
                </a:r>
                <a:r>
                  <a:rPr lang="en-US" sz="2000" dirty="0">
                    <a:latin typeface="Arial" charset="0"/>
                    <a:ea typeface="Arial" charset="0"/>
                    <a:cs typeface="Arial" charset="0"/>
                  </a:rPr>
                  <a:t>= g</a:t>
                </a:r>
                <a:r>
                  <a:rPr lang="en-US" sz="2000" baseline="30000" dirty="0">
                    <a:latin typeface="Arial" charset="0"/>
                    <a:ea typeface="Arial" charset="0"/>
                    <a:cs typeface="Arial" charset="0"/>
                  </a:rPr>
                  <a:t>[l]</a:t>
                </a: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Backward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b="0" i="0" smtClean="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Arial" charset="0"/>
                  <a:ea typeface="Arial" charset="0"/>
                  <a:cs typeface="Arial" charset="0"/>
                </a:endParaRPr>
              </a:p>
              <a:p>
                <a:pPr marL="600075" lvl="1" indent="-257175" algn="l">
                  <a:buAutoNum type="arabicPeriod"/>
                </a:pPr>
                <a:r>
                  <a:rPr lang="en-US" sz="2000" dirty="0">
                    <a:latin typeface="Arial" charset="0"/>
                    <a:ea typeface="Arial" charset="0"/>
                    <a:cs typeface="Arial" charset="0"/>
                  </a:rPr>
                  <a:t>𝛿[l] = ∇</a:t>
                </a:r>
                <a:r>
                  <a:rPr lang="en-US" sz="2000" baseline="-25000" dirty="0">
                    <a:latin typeface="Arial" charset="0"/>
                    <a:ea typeface="Arial" charset="0"/>
                    <a:cs typeface="Arial" charset="0"/>
                  </a:rPr>
                  <a:t>z[l]</a:t>
                </a:r>
                <a:r>
                  <a:rPr lang="en-US" sz="2000" dirty="0">
                    <a:latin typeface="Arial" charset="0"/>
                    <a:ea typeface="Arial" charset="0"/>
                    <a:cs typeface="Arial" charset="0"/>
                  </a:rPr>
                  <a:t> L(y’,y)</a:t>
                </a:r>
              </a:p>
              <a:p>
                <a:pPr lvl="2" algn="l"/>
                <a:r>
                  <a:rPr lang="en-US" dirty="0">
                    <a:latin typeface="Arial" charset="0"/>
                    <a:ea typeface="Arial" charset="0"/>
                    <a:cs typeface="Arial" charset="0"/>
                  </a:rPr>
                  <a:t>∇</a:t>
                </a:r>
                <a:r>
                  <a:rPr lang="en-US" baseline="-25000" dirty="0">
                    <a:latin typeface="Arial" charset="0"/>
                    <a:ea typeface="Arial" charset="0"/>
                    <a:cs typeface="Arial" charset="0"/>
                  </a:rPr>
                  <a:t>z[l]</a:t>
                </a:r>
                <a:r>
                  <a:rPr lang="en-US" dirty="0">
                    <a:latin typeface="Arial" charset="0"/>
                    <a:ea typeface="Arial" charset="0"/>
                    <a:cs typeface="Arial" charset="0"/>
                  </a:rPr>
                  <a:t> L(y’,y)= ∇</a:t>
                </a:r>
                <a:r>
                  <a:rPr lang="en-US" baseline="-25000" dirty="0">
                    <a:latin typeface="Arial" charset="0"/>
                    <a:ea typeface="Arial" charset="0"/>
                    <a:cs typeface="Arial" charset="0"/>
                  </a:rPr>
                  <a:t>y’</a:t>
                </a:r>
                <a:r>
                  <a:rPr lang="en-US" dirty="0">
                    <a:latin typeface="Arial" charset="0"/>
                    <a:ea typeface="Arial" charset="0"/>
                    <a:cs typeface="Arial" charset="0"/>
                  </a:rPr>
                  <a:t> L(y’,y) ∙ g[N]’z[N]</a:t>
                </a:r>
              </a:p>
              <a:p>
                <a:pPr marL="600075" lvl="1" indent="-257175" algn="l">
                  <a:buAutoNum type="arabicPeriod"/>
                </a:pPr>
                <a:endParaRPr lang="en-US" sz="2000" dirty="0">
                  <a:latin typeface="Arial" charset="0"/>
                  <a:ea typeface="Arial" charset="0"/>
                  <a:cs typeface="Arial" charset="0"/>
                </a:endParaRPr>
              </a:p>
              <a:p>
                <a:pPr marL="600075" lvl="1" indent="-257175" algn="l">
                  <a:buFont typeface="+mj-lt"/>
                  <a:buAutoNum type="arabicPeriod"/>
                </a:pPr>
                <a:r>
                  <a:rPr lang="en-US" sz="2000" dirty="0">
                    <a:latin typeface="Arial" charset="0"/>
                    <a:ea typeface="Arial" charset="0"/>
                    <a:cs typeface="Arial" charset="0"/>
                  </a:rPr>
                  <a:t>J(W,b)= L(a</a:t>
                </a:r>
                <a:r>
                  <a:rPr lang="en-US" sz="2000" baseline="30000" dirty="0">
                    <a:latin typeface="Arial" charset="0"/>
                    <a:ea typeface="Arial" charset="0"/>
                    <a:cs typeface="Arial" charset="0"/>
                  </a:rPr>
                  <a:t>[N]</a:t>
                </a:r>
                <a:r>
                  <a:rPr lang="en-US" sz="2000" dirty="0">
                    <a:latin typeface="Arial" charset="0"/>
                    <a:ea typeface="Arial" charset="0"/>
                    <a:cs typeface="Arial" charset="0"/>
                  </a:rPr>
                  <a:t>, y)= L(y’, y)</a:t>
                </a:r>
              </a:p>
              <a:p>
                <a:pPr lvl="2" algn="l"/>
                <a:r>
                  <a:rPr lang="en-US" dirty="0">
                    <a:latin typeface="Arial" charset="0"/>
                    <a:ea typeface="Arial" charset="0"/>
                    <a:cs typeface="Arial" charset="0"/>
                  </a:rPr>
                  <a:t>𝛿</a:t>
                </a:r>
                <a:r>
                  <a:rPr lang="en-US" baseline="30000" dirty="0">
                    <a:latin typeface="Arial" charset="0"/>
                    <a:ea typeface="Arial" charset="0"/>
                    <a:cs typeface="Arial" charset="0"/>
                  </a:rPr>
                  <a:t>[l]</a:t>
                </a:r>
                <a:r>
                  <a:rPr lang="en-US" dirty="0">
                    <a:latin typeface="Arial" charset="0"/>
                    <a:ea typeface="Arial" charset="0"/>
                    <a:cs typeface="Arial" charset="0"/>
                  </a:rPr>
                  <a:t> = (W</a:t>
                </a:r>
                <a:r>
                  <a:rPr lang="en-US" baseline="30000" dirty="0">
                    <a:latin typeface="Arial" charset="0"/>
                    <a:ea typeface="Arial" charset="0"/>
                    <a:cs typeface="Arial" charset="0"/>
                  </a:rPr>
                  <a:t>[L+1]</a:t>
                </a:r>
                <a:r>
                  <a:rPr lang="en-US" dirty="0">
                    <a:latin typeface="Arial" charset="0"/>
                    <a:ea typeface="Arial" charset="0"/>
                    <a:cs typeface="Arial" charset="0"/>
                  </a:rPr>
                  <a:t> 𝛿</a:t>
                </a:r>
                <a:r>
                  <a:rPr lang="en-US" baseline="30000" dirty="0">
                    <a:latin typeface="Arial" charset="0"/>
                    <a:ea typeface="Arial" charset="0"/>
                    <a:cs typeface="Arial" charset="0"/>
                  </a:rPr>
                  <a:t>[l+1]</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dirty="0">
                    <a:latin typeface="Arial" charset="0"/>
                    <a:ea typeface="Arial" charset="0"/>
                    <a:cs typeface="Arial" charset="0"/>
                  </a:rPr>
                  <a:t>]</a:t>
                </a:r>
              </a:p>
              <a:p>
                <a:pPr marL="600075" lvl="1" indent="-257175" algn="l">
                  <a:buFont typeface="+mj-lt"/>
                  <a:buAutoNum type="arabicPeriod"/>
                </a:pPr>
                <a:r>
                  <a:rPr lang="en-US" sz="2000" dirty="0">
                    <a:latin typeface="Arial" charset="0"/>
                    <a:ea typeface="Arial" charset="0"/>
                    <a:cs typeface="Arial" charset="0"/>
                  </a:rPr>
                  <a:t>Gradients</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W[l]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a:t>
                </a:r>
                <a:r>
                  <a:rPr lang="en-US" baseline="30000" dirty="0">
                    <a:latin typeface="Arial" charset="0"/>
                    <a:ea typeface="Arial" charset="0"/>
                    <a:cs typeface="Arial" charset="0"/>
                  </a:rPr>
                  <a:t>[l-1]T</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b[l]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t>
                </a:r>
                <a:endParaRPr lang="en-US"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985" y="1417599"/>
                <a:ext cx="7840363" cy="3590282"/>
              </a:xfrm>
              <a:blipFill>
                <a:blip r:embed="rId3"/>
                <a:stretch>
                  <a:fillRect l="-647" t="-1408"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8" y="6271284"/>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 y="208009"/>
            <a:ext cx="887253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7881" y="2288399"/>
                <a:ext cx="8545829" cy="228120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257175" indent="-257175"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257175" indent="-257175"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7881" y="2288399"/>
                <a:ext cx="8545829" cy="2281202"/>
              </a:xfrm>
              <a:blipFill>
                <a:blip r:embed="rId3"/>
                <a:stretch>
                  <a:fillRect l="-593" t="-27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65399"/>
            <a:ext cx="8498920" cy="651272"/>
          </a:xfrm>
        </p:spPr>
        <p:txBody>
          <a:bodyPr anchor="ctr">
            <a:noAutofit/>
          </a:bodyPr>
          <a:lstStyle/>
          <a:p>
            <a:pPr algn="ctr"/>
            <a:r>
              <a:rPr lang="en-US" sz="3300" dirty="0">
                <a:latin typeface="Arial" charset="0"/>
                <a:ea typeface="Arial" charset="0"/>
                <a:cs typeface="Arial" charset="0"/>
              </a:rPr>
              <a:t>Distributions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577592"/>
                <a:ext cx="6063119" cy="389442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gn="l">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smtClean="0">
                            <a:latin typeface="Cambria Math" panose="02040503050406030204" pitchFamily="18" charset="0"/>
                            <a:ea typeface="Cambria Math" panose="02040503050406030204" pitchFamily="18" charset="0"/>
                            <a:cs typeface="Arial" charset="0"/>
                          </a:rPr>
                          <m:t>𝜎</m:t>
                        </m:r>
                        <m:rad>
                          <m:radPr>
                            <m:degHide m:val="on"/>
                            <m:ctrlPr>
                              <a:rPr lang="en-US" sz="2000" i="1" smtClean="0">
                                <a:latin typeface="Cambria Math" panose="02040503050406030204" pitchFamily="18" charset="0"/>
                                <a:ea typeface="Cambria Math" panose="02040503050406030204" pitchFamily="18" charset="0"/>
                                <a:cs typeface="Arial" charset="0"/>
                              </a:rPr>
                            </m:ctrlPr>
                          </m:radPr>
                          <m:deg/>
                          <m:e>
                            <m:r>
                              <m:rPr>
                                <m:nor/>
                              </m:rPr>
                              <a:rPr lang="en-US" sz="2000" b="0" i="0" smtClean="0">
                                <a:latin typeface="Calibri" panose="020F0502020204030204" pitchFamily="34" charset="0"/>
                                <a:ea typeface="Cambria Math" panose="02040503050406030204" pitchFamily="18"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e>
                        </m:d>
                        <m:r>
                          <a:rPr lang="en-US" sz="2000" b="0" i="1" baseline="30000"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577592"/>
                <a:ext cx="6063119" cy="3894426"/>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0" y="6455679"/>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18" y="1074168"/>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4" y="3089877"/>
            <a:ext cx="2388795"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6" y="3399030"/>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27" y="5391328"/>
            <a:ext cx="2383986"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7" y="2060414"/>
            <a:ext cx="8418380" cy="325422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Multi-layer neural networks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many layers?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Better asymptotic learning with large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Disadvantages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7987" y="6126319"/>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1" y="921546"/>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Todo</a:t>
            </a: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49637" y="6143623"/>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0"/>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2"/>
            <a:ext cx="8306830" cy="2448805"/>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Convolutional (feed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Recurrent</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Todo</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529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4" y="2378319"/>
            <a:ext cx="8334683" cy="3383116"/>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5" indent="-257175" algn="l">
              <a:buFont typeface="Arial" charset="0"/>
              <a:buChar char="•"/>
            </a:pPr>
            <a:r>
              <a:rPr lang="en-US" sz="2400" dirty="0">
                <a:latin typeface="Calibri" panose="020F0502020204030204" pitchFamily="34" charset="0"/>
                <a:cs typeface="Calibri" panose="020F0502020204030204" pitchFamily="34" charset="0"/>
              </a:rPr>
              <a:t>Decision Trees</a:t>
            </a:r>
          </a:p>
          <a:p>
            <a:pPr marL="257175" indent="-257175" algn="l">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5" indent="-257175" algn="l">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96717"/>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6"/>
            <a:ext cx="8505566" cy="301532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first method is simple but expensive: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Pick the subset that does best.</a:t>
            </a:r>
          </a:p>
          <a:p>
            <a:pPr marL="257175" indent="-257175" algn="l">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24583" y="6204378"/>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6" y="105090"/>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2"/>
            <a:ext cx="4756682" cy="3593105"/>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Building a tree requires: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Knowing what outcomes to predict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branching criteria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74447" y="6090655"/>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4" y="1843079"/>
            <a:ext cx="4003539" cy="3649897"/>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3"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1"/>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2"/>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6"/>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80"/>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5" y="4723150"/>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7"/>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307591"/>
                <a:ext cx="8686800" cy="488563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-.5 lg(.5) - .5 lg(.5) =1 if there are 3 elements of each class in the node.</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-1/6 lg(1/6)-5/6 lg(5/6) = .65 if there is one element of one class and 5 elements of the other class.</a:t>
                </a:r>
              </a:p>
              <a:p>
                <a:pPr marL="257175" indent="-257175" algn="l">
                  <a:spcBef>
                    <a:spcPts val="15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15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307591"/>
                <a:ext cx="8686800" cy="4885636"/>
              </a:xfrm>
              <a:blipFill>
                <a:blip r:embed="rId3"/>
                <a:stretch>
                  <a:fillRect l="-1168" t="-1036" r="-10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7"/>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0" y="262029"/>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2790" y="1895932"/>
                <a:ext cx="8738420" cy="3474066"/>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600075" lvl="1" indent="-257175" algn="l">
                  <a:buFont typeface="Arial" panose="020B0604020202020204" pitchFamily="34" charset="0"/>
                  <a:buChar char="•"/>
                </a:pPr>
                <a:r>
                  <a:rPr lang="en-US" sz="2000" dirty="0">
                    <a:latin typeface="Arial" charset="0"/>
                    <a:ea typeface="Arial" charset="0"/>
                    <a:cs typeface="Arial" charset="0"/>
                  </a:rPr>
                  <a:t>Maximize variance of projected data</a:t>
                </a:r>
              </a:p>
              <a:p>
                <a:pPr marL="600075" lvl="1" indent="-257175" algn="l">
                  <a:buFont typeface="Arial" panose="020B0604020202020204" pitchFamily="34" charset="0"/>
                  <a:buChar char="•"/>
                </a:pPr>
                <a:r>
                  <a:rPr lang="en-US" sz="2000" dirty="0">
                    <a:latin typeface="Arial" charset="0"/>
                    <a:ea typeface="Arial" charset="0"/>
                    <a:cs typeface="Arial" charset="0"/>
                  </a:rPr>
                  <a:t>Minimize mean squared distance between data points and projections</a:t>
                </a:r>
              </a:p>
              <a:p>
                <a:pPr marL="257175" indent="-257175"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2790" y="1895932"/>
                <a:ext cx="8738420" cy="3474066"/>
              </a:xfrm>
              <a:blipFill>
                <a:blip r:embed="rId3"/>
                <a:stretch>
                  <a:fillRect l="-435" t="-18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09" y="562451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169820"/>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0" y="1480217"/>
            <a:ext cx="8418380" cy="4824521"/>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PCA data</a:t>
            </a:r>
          </a:p>
          <a:p>
            <a:pPr lvl="1" algn="l">
              <a:spcBef>
                <a:spcPts val="0"/>
              </a:spcBef>
            </a:pPr>
            <a:r>
              <a:rPr lang="en-US" sz="2000" dirty="0">
                <a:latin typeface="Courier New" panose="02070309020205020404" pitchFamily="49" charset="0"/>
                <a:cs typeface="Courier New" panose="02070309020205020404" pitchFamily="49" charset="0"/>
              </a:rPr>
              <a:t>  1.0000   1.0000   1.0000</a:t>
            </a:r>
          </a:p>
          <a:p>
            <a:pPr lvl="1" algn="l">
              <a:spcBef>
                <a:spcPts val="0"/>
              </a:spcBef>
            </a:pPr>
            <a:r>
              <a:rPr lang="en-US" sz="2000" dirty="0">
                <a:latin typeface="Courier New" panose="02070309020205020404" pitchFamily="49" charset="0"/>
                <a:cs typeface="Courier New" panose="02070309020205020404" pitchFamily="49" charset="0"/>
              </a:rPr>
              <a:t>  2.0000   1.0000   0.5000</a:t>
            </a:r>
          </a:p>
          <a:p>
            <a:pPr lvl="1" algn="l">
              <a:spcBef>
                <a:spcPts val="0"/>
              </a:spcBef>
            </a:pPr>
            <a:r>
              <a:rPr lang="en-US" sz="2000" dirty="0">
                <a:latin typeface="Courier New" panose="02070309020205020404" pitchFamily="49" charset="0"/>
                <a:cs typeface="Courier New" panose="02070309020205020404" pitchFamily="49" charset="0"/>
              </a:rPr>
              <a:t>  3.0000   1.0000   0.3333</a:t>
            </a:r>
          </a:p>
          <a:p>
            <a:pPr lvl="1" algn="l">
              <a:spcBef>
                <a:spcPts val="0"/>
              </a:spcBef>
            </a:pPr>
            <a:r>
              <a:rPr lang="en-US" sz="2000" dirty="0">
                <a:latin typeface="Courier New" panose="02070309020205020404" pitchFamily="49" charset="0"/>
                <a:cs typeface="Courier New" panose="02070309020205020404" pitchFamily="49" charset="0"/>
              </a:rPr>
              <a:t>  4.0000   1.0000   0.2500</a:t>
            </a:r>
          </a:p>
          <a:p>
            <a:pPr lvl="1" algn="l">
              <a:spcBef>
                <a:spcPts val="0"/>
              </a:spcBef>
            </a:pPr>
            <a:r>
              <a:rPr lang="en-US" sz="2000" dirty="0">
                <a:latin typeface="Courier New" panose="02070309020205020404" pitchFamily="49" charset="0"/>
                <a:cs typeface="Courier New" panose="02070309020205020404" pitchFamily="49" charset="0"/>
              </a:rPr>
              <a:t>  5.0000   1.0000   0.2000</a:t>
            </a:r>
          </a:p>
          <a:p>
            <a:pPr lvl="1" algn="l">
              <a:spcBef>
                <a:spcPts val="0"/>
              </a:spcBef>
            </a:pPr>
            <a:r>
              <a:rPr lang="en-US" sz="2000" dirty="0">
                <a:latin typeface="Courier New" panose="02070309020205020404" pitchFamily="49" charset="0"/>
                <a:cs typeface="Courier New" panose="02070309020205020404" pitchFamily="49" charset="0"/>
              </a:rPr>
              <a:t>  6.0000   1.0000   0.1667</a:t>
            </a:r>
          </a:p>
          <a:p>
            <a:pPr lvl="1" algn="l">
              <a:spcBef>
                <a:spcPts val="0"/>
              </a:spcBef>
            </a:pPr>
            <a:r>
              <a:rPr lang="en-US" sz="2000" dirty="0">
                <a:latin typeface="Courier New" panose="02070309020205020404" pitchFamily="49" charset="0"/>
                <a:cs typeface="Courier New" panose="02070309020205020404" pitchFamily="49" charset="0"/>
              </a:rPr>
              <a:t>  7.0000   1.0000   0.1429</a:t>
            </a:r>
          </a:p>
          <a:p>
            <a:pPr lvl="1" algn="l">
              <a:spcBef>
                <a:spcPts val="0"/>
              </a:spcBef>
            </a:pPr>
            <a:r>
              <a:rPr lang="en-US" sz="2000" dirty="0">
                <a:latin typeface="Courier New" panose="02070309020205020404" pitchFamily="49" charset="0"/>
                <a:cs typeface="Courier New" panose="02070309020205020404" pitchFamily="49" charset="0"/>
              </a:rPr>
              <a:t>  8.0000   1.0000   0.1250</a:t>
            </a:r>
          </a:p>
          <a:p>
            <a:pPr lvl="1" algn="l">
              <a:spcBef>
                <a:spcPts val="0"/>
              </a:spcBef>
            </a:pPr>
            <a:r>
              <a:rPr lang="en-US" sz="2000" dirty="0">
                <a:latin typeface="Courier New" panose="02070309020205020404" pitchFamily="49" charset="0"/>
                <a:cs typeface="Courier New" panose="02070309020205020404" pitchFamily="49" charset="0"/>
              </a:rPr>
              <a:t>  9.0000   1.0000   0.1111</a:t>
            </a:r>
          </a:p>
          <a:p>
            <a:pPr lvl="1" algn="l">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0" y="6304738"/>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5" y="174415"/>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5" y="2168610"/>
            <a:ext cx="8686800" cy="2520779"/>
          </a:xfrm>
        </p:spPr>
        <p:txBody>
          <a:bodyPr>
            <a:noAutofit/>
          </a:bodyPr>
          <a:lstStyle/>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Given classifiers h</a:t>
            </a:r>
            <a:r>
              <a:rPr lang="en-US" baseline="-25000" dirty="0">
                <a:latin typeface="Calibri" panose="020F0502020204030204" pitchFamily="34" charset="0"/>
                <a:ea typeface="Arial" charset="0"/>
                <a:cs typeface="Calibri" panose="020F0502020204030204" pitchFamily="34" charset="0"/>
              </a:rPr>
              <a:t>1</a:t>
            </a:r>
            <a:r>
              <a:rPr lang="en-US" dirty="0">
                <a:latin typeface="Calibri" panose="020F0502020204030204" pitchFamily="34" charset="0"/>
                <a:ea typeface="Arial" charset="0"/>
                <a:cs typeface="Calibri" panose="020F0502020204030204" pitchFamily="34" charset="0"/>
              </a:rPr>
              <a:t>, …, h</a:t>
            </a:r>
            <a:r>
              <a:rPr lang="en-US" baseline="-25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construct classifier H(x) that combines them.</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Adaboost (adaptive bosting) is an example.</a:t>
            </a:r>
            <a:endParaRPr lang="en-US" sz="21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05393" y="5997615"/>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1" y="534275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8"/>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778557"/>
                <a:ext cx="8686800" cy="401302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b="0" i="1" smtClean="0">
                        <a:latin typeface="Cambria Math" panose="02040503050406030204" pitchFamily="18" charset="0"/>
                        <a:ea typeface="Arial" charset="0"/>
                        <a:cs typeface="Arial" charset="0"/>
                      </a:rPr>
                      <m:t>𝐾</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𝑝</m:t>
                    </m:r>
                    <m:r>
                      <a:rPr lang="en-US" sz="2000" b="0" i="1" smtClean="0">
                        <a:latin typeface="Cambria Math" panose="02040503050406030204" pitchFamily="18" charset="0"/>
                        <a:ea typeface="Arial" charset="0"/>
                        <a:cs typeface="Arial" charset="0"/>
                      </a:rPr>
                      <m:t>|</m:t>
                    </m:r>
                    <m:d>
                      <m:dPr>
                        <m:begChr m:val="|"/>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𝑞</m:t>
                        </m:r>
                      </m:e>
                    </m:d>
                    <m:r>
                      <a:rPr lang="en-US" sz="2000" b="0" i="1" smtClean="0">
                        <a:latin typeface="Cambria Math" panose="02040503050406030204" pitchFamily="18" charset="0"/>
                        <a:ea typeface="Arial" charset="0"/>
                        <a:cs typeface="Arial" charset="0"/>
                      </a:rPr>
                      <m:t>=−</m:t>
                    </m:r>
                    <m:nary>
                      <m:naryPr>
                        <m:limLoc m:val="undOvr"/>
                        <m:subHide m:val="on"/>
                        <m:supHide m:val="on"/>
                        <m:ctrlPr>
                          <a:rPr lang="en-US" sz="2000" b="0" i="1" smtClean="0">
                            <a:latin typeface="Cambria Math" panose="02040503050406030204" pitchFamily="18" charset="0"/>
                            <a:cs typeface="Arial" charset="0"/>
                          </a:rPr>
                        </m:ctrlPr>
                      </m:naryPr>
                      <m:sub/>
                      <m:sup/>
                      <m:e>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778557"/>
                <a:ext cx="8686800" cy="4013022"/>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7"/>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63910"/>
                <a:ext cx="8686800" cy="328576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Turn T base learners into high performance classifier by weighting them.</a:t>
                </a:r>
              </a:p>
              <a:p>
                <a:pPr lvl="1" algn="l"/>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Input: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 1,…,m</a:t>
                </a:r>
              </a:p>
              <a:p>
                <a:pPr lvl="1" algn="l">
                  <a:spcBef>
                    <a:spcPts val="0"/>
                  </a:spcBef>
                </a:pPr>
                <a:r>
                  <a:rPr lang="en-US" sz="2000" dirty="0">
                    <a:latin typeface="Arial" charset="0"/>
                    <a:ea typeface="Arial" charset="0"/>
                    <a:cs typeface="Arial" charset="0"/>
                  </a:rPr>
                  <a:t>Initialize: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for(t=1 to T) {</a:t>
                </a:r>
              </a:p>
              <a:p>
                <a:pPr lvl="2" algn="l">
                  <a:spcBef>
                    <a:spcPts val="0"/>
                  </a:spcBef>
                </a:pPr>
                <a:r>
                  <a:rPr lang="en-US" dirty="0">
                    <a:latin typeface="Arial" charset="0"/>
                    <a:ea typeface="Arial" charset="0"/>
                    <a:cs typeface="Arial" charset="0"/>
                  </a:rPr>
                  <a:t>Train h</a:t>
                </a:r>
                <a:r>
                  <a:rPr lang="en-US" baseline="-25000" dirty="0">
                    <a:latin typeface="Arial" charset="0"/>
                    <a:ea typeface="Arial" charset="0"/>
                    <a:cs typeface="Arial" charset="0"/>
                  </a:rPr>
                  <a:t>t</a:t>
                </a:r>
                <a:r>
                  <a:rPr lang="en-US" dirty="0">
                    <a:latin typeface="Arial" charset="0"/>
                    <a:ea typeface="Arial" charset="0"/>
                    <a:cs typeface="Arial" charset="0"/>
                  </a:rPr>
                  <a:t> on training data with weight </a:t>
                </a:r>
                <a:r>
                  <a:rPr lang="en-US" b="1" dirty="0">
                    <a:latin typeface="Arial" charset="0"/>
                    <a:ea typeface="Arial" charset="0"/>
                    <a:cs typeface="Arial" charset="0"/>
                  </a:rPr>
                  <a:t>w</a:t>
                </a:r>
                <a:r>
                  <a:rPr lang="en-US" baseline="-25000" dirty="0">
                    <a:latin typeface="Arial" charset="0"/>
                    <a:ea typeface="Arial" charset="0"/>
                    <a:cs typeface="Arial" charset="0"/>
                  </a:rPr>
                  <a:t>t</a:t>
                </a:r>
                <a:r>
                  <a:rPr lang="en-US" dirty="0">
                    <a:latin typeface="Arial" charset="0"/>
                    <a:ea typeface="Arial" charset="0"/>
                    <a:cs typeface="Arial" charset="0"/>
                  </a:rPr>
                  <a:t>.</a:t>
                </a:r>
              </a:p>
              <a:p>
                <a:pPr lvl="2" algn="l">
                  <a:spcBef>
                    <a:spcPts val="0"/>
                  </a:spcBef>
                </a:pPr>
                <a:r>
                  <a:rPr lang="en-US" dirty="0">
                    <a:latin typeface="Arial" charset="0"/>
                    <a:ea typeface="Arial" charset="0"/>
                    <a:cs typeface="Arial"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Arial" charset="0"/>
                    <a:ea typeface="Arial" charset="0"/>
                    <a:cs typeface="Arial"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a:t>
                </a:r>
              </a:p>
              <a:p>
                <a:pPr lvl="1" algn="l">
                  <a:spcBef>
                    <a:spcPts val="0"/>
                  </a:spcBef>
                </a:pPr>
                <a:r>
                  <a:rPr lang="en-US" sz="2000" dirty="0">
                    <a:latin typeface="Arial" charset="0"/>
                    <a:ea typeface="Arial" charset="0"/>
                    <a:cs typeface="Arial" charset="0"/>
                  </a:rPr>
                  <a:t>Return </a:t>
                </a:r>
                <a14:m>
                  <m:oMath xmlns:m="http://schemas.openxmlformats.org/officeDocument/2006/math">
                    <m:r>
                      <a:rPr lang="en-US" sz="2000" b="0" i="1" smtClean="0">
                        <a:latin typeface="Cambria Math" panose="02040503050406030204" pitchFamily="18" charset="0"/>
                        <a:ea typeface="Arial" charset="0"/>
                        <a:cs typeface="Arial" charset="0"/>
                      </a:rPr>
                      <m:t>𝐻</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𝑠𝑖𝑔𝑛</m:t>
                    </m:r>
                    <m:r>
                      <a:rPr lang="en-US" sz="2000" b="0" i="1" smtClean="0">
                        <a:latin typeface="Cambria Math" panose="02040503050406030204" pitchFamily="18" charset="0"/>
                        <a:ea typeface="Arial"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𝑇</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3285760"/>
              </a:xfrm>
              <a:blipFill>
                <a:blip r:embed="rId3"/>
                <a:stretch>
                  <a:fillRect l="-585" t="-1931" b="-33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0" y="6269155"/>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1" y="6279119"/>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91762"/>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6"/>
          </a:xfrm>
        </p:spPr>
        <p:txBody>
          <a:bodyPr>
            <a:noAutofit/>
          </a:bodyPr>
          <a:lstStyle/>
          <a:p>
            <a:pPr marL="257175" indent="-257175" algn="l">
              <a:buFont typeface="Arial" panose="020B0604020202020204" pitchFamily="34" charset="0"/>
              <a:buChar char="•"/>
            </a:pPr>
            <a:r>
              <a:rPr lang="da" sz="2400" dirty="0">
                <a:latin typeface="Arial" charset="0"/>
                <a:cs typeface="Arial" charset="0"/>
              </a:rPr>
              <a:t>Use logistic regression to determine classifiers based on parameter 1 and parameter 2.</a:t>
            </a:r>
          </a:p>
          <a:p>
            <a:pPr marL="257175" indent="-257175" algn="l">
              <a:buFont typeface="Arial" panose="020B0604020202020204" pitchFamily="34" charset="0"/>
              <a:buChar char="•"/>
            </a:pPr>
            <a:r>
              <a:rPr lang="da" sz="2400" dirty="0">
                <a:latin typeface="Arial" charset="0"/>
                <a:cs typeface="Arial" charset="0"/>
              </a:rPr>
              <a:t>Combine them using AdaBoost.</a:t>
            </a:r>
            <a:endParaRPr lang="en-US" sz="2400"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5827312" y="1862571"/>
          <a:ext cx="3088088" cy="3059430"/>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8">
                  <a:extLst>
                    <a:ext uri="{9D8B030D-6E8A-4147-A177-3AD203B41FA5}">
                      <a16:colId xmlns:a16="http://schemas.microsoft.com/office/drawing/2014/main" val="1184652535"/>
                    </a:ext>
                  </a:extLst>
                </a:gridCol>
              </a:tblGrid>
              <a:tr h="278130">
                <a:tc>
                  <a:txBody>
                    <a:bodyPr/>
                    <a:lstStyle/>
                    <a:p>
                      <a:pPr algn="r"/>
                      <a:r>
                        <a:rPr lang="en-US" sz="1000" dirty="0">
                          <a:solidFill>
                            <a:schemeClr val="tx1"/>
                          </a:solidFill>
                          <a:latin typeface="Arial" panose="020B0604020202020204" pitchFamily="34" charset="0"/>
                          <a:cs typeface="Arial" panose="020B0604020202020204" pitchFamily="34" charset="0"/>
                        </a:rPr>
                        <a:t>Param 1</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Param 2</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Decision</a:t>
                      </a:r>
                    </a:p>
                  </a:txBody>
                  <a:tcPr marL="68580" marR="68580" marT="34290" marB="34290"/>
                </a:tc>
                <a:extLst>
                  <a:ext uri="{0D108BD9-81ED-4DB2-BD59-A6C34878D82A}">
                    <a16:rowId xmlns:a16="http://schemas.microsoft.com/office/drawing/2014/main" val="624827649"/>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953238241"/>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2.1</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707412794"/>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4.5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837713000"/>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4</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465388020"/>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1</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709320544"/>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7</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2161688091"/>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586153274"/>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5.5</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434415582"/>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710191503"/>
                  </a:ext>
                </a:extLst>
              </a:tr>
              <a:tr h="278130">
                <a:tc>
                  <a:txBody>
                    <a:bodyPr/>
                    <a:lstStyle/>
                    <a:p>
                      <a:pPr algn="r"/>
                      <a:r>
                        <a:rPr lang="en-US" sz="10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0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8"/>
            <a:ext cx="2723290" cy="300082"/>
          </a:xfrm>
          <a:prstGeom prst="rect">
            <a:avLst/>
          </a:prstGeom>
          <a:noFill/>
        </p:spPr>
        <p:txBody>
          <a:bodyPr wrap="square" rtlCol="0">
            <a:spAutoFit/>
          </a:bodyPr>
          <a:lstStyle/>
          <a:p>
            <a:r>
              <a:rPr lang="en-US" sz="1350" dirty="0"/>
              <a:t>From: </a:t>
            </a:r>
            <a:r>
              <a:rPr lang="en-US" sz="1350" dirty="0">
                <a:hlinkClick r:id="rId3"/>
              </a:rPr>
              <a:t>Sefik Ilkin Serengil</a:t>
            </a:r>
            <a:endParaRPr lang="en-US" sz="1350"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49695"/>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59"/>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1939566371"/>
              </p:ext>
            </p:extLst>
          </p:nvPr>
        </p:nvGraphicFramePr>
        <p:xfrm>
          <a:off x="293833" y="1279094"/>
          <a:ext cx="8556333" cy="4629624"/>
        </p:xfrm>
        <a:graphic>
          <a:graphicData uri="http://schemas.openxmlformats.org/drawingml/2006/table">
            <a:tbl>
              <a:tblPr firstRow="1" bandRow="1">
                <a:tableStyleId>{00A15C55-8517-42AA-B614-E9B94910E393}</a:tableStyleId>
              </a:tblPr>
              <a:tblGrid>
                <a:gridCol w="1252282">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1">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490866">
                <a:tc>
                  <a:txBody>
                    <a:bodyPr/>
                    <a:lstStyle/>
                    <a:p>
                      <a:pPr algn="r"/>
                      <a:r>
                        <a:rPr lang="en-US" sz="1600" dirty="0">
                          <a:solidFill>
                            <a:schemeClr val="tx1"/>
                          </a:solidFill>
                          <a:latin typeface="Arial" panose="020B0604020202020204" pitchFamily="34" charset="0"/>
                          <a:cs typeface="Arial" panose="020B0604020202020204" pitchFamily="34" charset="0"/>
                        </a:rPr>
                        <a:t>Algorithm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Problem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Interpretable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Explainable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Accuracy</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Training</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Prediction</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extLst>
                  <a:ext uri="{0D108BD9-81ED-4DB2-BD59-A6C34878D82A}">
                    <a16:rowId xmlns:a16="http://schemas.microsoft.com/office/drawing/2014/main" val="195583709"/>
                  </a:ext>
                </a:extLst>
              </a:tr>
              <a:tr h="365600">
                <a:tc>
                  <a:txBody>
                    <a:bodyPr/>
                    <a:lstStyle/>
                    <a:p>
                      <a:r>
                        <a:rPr lang="en-US" sz="1600" dirty="0">
                          <a:latin typeface="Arial" panose="020B0604020202020204" pitchFamily="34" charset="0"/>
                          <a:cs typeface="Arial" panose="020B0604020202020204" pitchFamily="34" charset="0"/>
                        </a:rPr>
                        <a:t>kNN</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Depends</a:t>
                      </a:r>
                    </a:p>
                  </a:txBody>
                  <a:tcPr marL="68580" marR="68580" marT="34290" marB="34290"/>
                </a:tc>
                <a:extLst>
                  <a:ext uri="{0D108BD9-81ED-4DB2-BD59-A6C34878D82A}">
                    <a16:rowId xmlns:a16="http://schemas.microsoft.com/office/drawing/2014/main" val="155873021"/>
                  </a:ext>
                </a:extLst>
              </a:tr>
              <a:tr h="490866">
                <a:tc>
                  <a:txBody>
                    <a:bodyPr/>
                    <a:lstStyle/>
                    <a:p>
                      <a:r>
                        <a:rPr lang="en-US" sz="1600" dirty="0">
                          <a:latin typeface="Arial" panose="020B0604020202020204" pitchFamily="34" charset="0"/>
                          <a:cs typeface="Arial" panose="020B0604020202020204" pitchFamily="34" charset="0"/>
                        </a:rPr>
                        <a:t>Linear</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3893412696"/>
                  </a:ext>
                </a:extLst>
              </a:tr>
              <a:tr h="490866">
                <a:tc>
                  <a:txBody>
                    <a:bodyPr/>
                    <a:lstStyle/>
                    <a:p>
                      <a:r>
                        <a:rPr lang="en-US" sz="1600" dirty="0">
                          <a:latin typeface="Arial" panose="020B0604020202020204" pitchFamily="34" charset="0"/>
                          <a:cs typeface="Arial" panose="020B0604020202020204" pitchFamily="34" charset="0"/>
                        </a:rPr>
                        <a:t>Logistic</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4097434672"/>
                  </a:ext>
                </a:extLst>
              </a:tr>
              <a:tr h="372056">
                <a:tc>
                  <a:txBody>
                    <a:bodyPr/>
                    <a:lstStyle/>
                    <a:p>
                      <a:r>
                        <a:rPr lang="en-US" sz="1600" dirty="0">
                          <a:latin typeface="Arial" panose="020B0604020202020204" pitchFamily="34" charset="0"/>
                          <a:cs typeface="Arial" panose="020B0604020202020204" pitchFamily="34" charset="0"/>
                        </a:rPr>
                        <a:t>Naïve Bayes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869952888"/>
                  </a:ext>
                </a:extLst>
              </a:tr>
              <a:tr h="370204">
                <a:tc>
                  <a:txBody>
                    <a:bodyPr/>
                    <a:lstStyle/>
                    <a:p>
                      <a:r>
                        <a:rPr lang="en-US" sz="1600" dirty="0">
                          <a:latin typeface="Arial" panose="020B0604020202020204" pitchFamily="34" charset="0"/>
                          <a:cs typeface="Arial" panose="020B0604020202020204" pitchFamily="34" charset="0"/>
                        </a:rPr>
                        <a:t>Decision trees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983470626"/>
                  </a:ext>
                </a:extLst>
              </a:tr>
              <a:tr h="490866">
                <a:tc>
                  <a:txBody>
                    <a:bodyPr/>
                    <a:lstStyle/>
                    <a:p>
                      <a:r>
                        <a:rPr lang="en-US" sz="1600" dirty="0">
                          <a:latin typeface="Arial" panose="020B0604020202020204" pitchFamily="34" charset="0"/>
                          <a:cs typeface="Arial" panose="020B0604020202020204" pitchFamily="34" charset="0"/>
                        </a:rPr>
                        <a:t>Random</a:t>
                      </a:r>
                    </a:p>
                    <a:p>
                      <a:r>
                        <a:rPr lang="en-US" sz="1600" dirty="0">
                          <a:latin typeface="Arial" panose="020B0604020202020204" pitchFamily="34" charset="0"/>
                          <a:cs typeface="Arial" panose="020B0604020202020204" pitchFamily="34" charset="0"/>
                        </a:rPr>
                        <a:t>Forest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moderate</a:t>
                      </a:r>
                    </a:p>
                  </a:txBody>
                  <a:tcPr marL="68580" marR="68580" marT="34290" marB="34290"/>
                </a:tc>
                <a:extLst>
                  <a:ext uri="{0D108BD9-81ED-4DB2-BD59-A6C34878D82A}">
                    <a16:rowId xmlns:a16="http://schemas.microsoft.com/office/drawing/2014/main" val="2574165559"/>
                  </a:ext>
                </a:extLst>
              </a:tr>
              <a:tr h="370204">
                <a:tc>
                  <a:txBody>
                    <a:bodyPr/>
                    <a:lstStyle/>
                    <a:p>
                      <a:r>
                        <a:rPr lang="en-US" sz="1600" dirty="0">
                          <a:latin typeface="Arial" panose="020B0604020202020204" pitchFamily="34" charset="0"/>
                          <a:cs typeface="Arial" panose="020B0604020202020204" pitchFamily="34" charset="0"/>
                        </a:rPr>
                        <a:t>AdaBoost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762899500"/>
                  </a:ext>
                </a:extLst>
              </a:tr>
              <a:tr h="490866">
                <a:tc>
                  <a:txBody>
                    <a:bodyPr/>
                    <a:lstStyle/>
                    <a:p>
                      <a:r>
                        <a:rPr lang="en-US" sz="1600" dirty="0">
                          <a:latin typeface="Arial" panose="020B0604020202020204" pitchFamily="34" charset="0"/>
                          <a:cs typeface="Arial" panose="020B0604020202020204" pitchFamily="34" charset="0"/>
                        </a:rPr>
                        <a:t>Neural</a:t>
                      </a:r>
                    </a:p>
                    <a:p>
                      <a:r>
                        <a:rPr lang="en-US" sz="1600" dirty="0">
                          <a:latin typeface="Arial" panose="020B0604020202020204" pitchFamily="34" charset="0"/>
                          <a:cs typeface="Arial" panose="020B0604020202020204" pitchFamily="34" charset="0"/>
                        </a:rPr>
                        <a:t>Networks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0" y="6386845"/>
            <a:ext cx="1334020" cy="253916"/>
          </a:xfrm>
          <a:prstGeom prst="rect">
            <a:avLst/>
          </a:prstGeom>
          <a:noFill/>
        </p:spPr>
        <p:txBody>
          <a:bodyPr wrap="none" rtlCol="0">
            <a:spAutoFit/>
          </a:bodyPr>
          <a:lstStyle/>
          <a:p>
            <a:r>
              <a:rPr lang="en-US" sz="105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2"/>
            <a:ext cx="8686800" cy="3180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have not discussed:</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we pick features (At least not in depth)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Generating training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Confidence measures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Detecting data that has been tampered with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learn?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predict?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4" y="161281"/>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3" y="1573494"/>
            <a:ext cx="8254673" cy="3290078"/>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6" y="6226680"/>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4"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48" y="2263856"/>
            <a:ext cx="8368903" cy="3497580"/>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4"/>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4" y="308370"/>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2"/>
          </a:xfrm>
        </p:spPr>
        <p:txBody>
          <a:bodyPr>
            <a:noAutofit/>
          </a:bodyPr>
          <a:lstStyle/>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7"/>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Collection, provenance and data formatting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Probability, randomness, information, distributions and significance</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What are we trying to learn?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Features, supervised and unsupervised learning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Regression, similarity, curve fitting and loss functions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Clustering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Bayes theorem, maximum likelihood re-estimation, EM and latent variables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Classification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Naïve Bayes</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SVM</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Neural networks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Principal Component analysis and the curse of dimensionality</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Deep learning</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5200" y="6209911"/>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5145" y="1258781"/>
                <a:ext cx="6080582" cy="378599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Used for</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Dimensionality reduction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Compression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De-noising</a:t>
                </a:r>
              </a:p>
              <a:p>
                <a:pPr marL="257175" indent="-257175" algn="l">
                  <a:lnSpc>
                    <a:spcPct val="100000"/>
                  </a:lnSpc>
                  <a:spcBef>
                    <a:spcPts val="0"/>
                  </a:spcBef>
                  <a:buFont typeface="Arial" panose="020B0604020202020204" pitchFamily="34" charset="0"/>
                  <a:buChar char="•"/>
                </a:pPr>
                <a:r>
                  <a:rPr lang="en-US" sz="1800" dirty="0" err="1">
                    <a:latin typeface="Arial" charset="0"/>
                    <a:ea typeface="Arial" charset="0"/>
                    <a:cs typeface="Arial" charset="0"/>
                  </a:rPr>
                  <a:t>Anomoly</a:t>
                </a:r>
                <a:r>
                  <a:rPr lang="en-US" sz="1800" dirty="0">
                    <a:latin typeface="Arial" charset="0"/>
                    <a:ea typeface="Arial" charset="0"/>
                    <a:cs typeface="Arial" charset="0"/>
                  </a:rPr>
                  <a:t> detection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Feature extraction</a:t>
                </a: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Reference</a:t>
                </a:r>
              </a:p>
              <a:p>
                <a:pPr marL="600075" lvl="1" indent="-257175" algn="l">
                  <a:lnSpc>
                    <a:spcPct val="100000"/>
                  </a:lnSpc>
                  <a:spcBef>
                    <a:spcPts val="0"/>
                  </a:spcBef>
                  <a:buFont typeface="Arial" panose="020B0604020202020204" pitchFamily="34" charset="0"/>
                  <a:buChar char="•"/>
                </a:pPr>
                <a:r>
                  <a:rPr lang="en-US" sz="1600" dirty="0">
                    <a:latin typeface="Arial" charset="0"/>
                    <a:ea typeface="Arial" charset="0"/>
                    <a:cs typeface="Arial" charset="0"/>
                    <a:hlinkClick r:id="rId3"/>
                  </a:rPr>
                  <a:t>https://maurocamaraescudero.netlify.app/post/assessing-a-variational-autoencoder-on-mnist-using-pytorch/</a:t>
                </a:r>
                <a:endParaRPr lang="en-US" sz="16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5145" y="1258781"/>
                <a:ext cx="6080582" cy="3785999"/>
              </a:xfrm>
              <a:blipFill>
                <a:blip r:embed="rId4"/>
                <a:stretch>
                  <a:fillRect l="-625" t="-667" b="-26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8" y="5218114"/>
            <a:ext cx="1600200" cy="273844"/>
          </a:xfrm>
        </p:spPr>
        <p:txBody>
          <a:bodyPr/>
          <a:lstStyle/>
          <a:p>
            <a:fld id="{FA32F8ED-EEB4-4D51-9E8E-3B145D9B9811}" type="slidenum">
              <a:rPr lang="en-US" sz="1600" smtClean="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6833" y="1625474"/>
            <a:ext cx="3361679" cy="2711863"/>
            <a:chOff x="6451042" y="1566165"/>
            <a:chExt cx="4482238" cy="36158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7"/>
              <a:ext cx="1286189"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9"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5"/>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2" y="3294286"/>
              <a:ext cx="1325041"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6"/>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10930</TotalTime>
  <Words>12681</Words>
  <Application>Microsoft Macintosh PowerPoint</Application>
  <PresentationFormat>Letter Paper (8.5x11 in)</PresentationFormat>
  <Paragraphs>1321</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1494</cp:revision>
  <cp:lastPrinted>2023-10-22T20:49:46Z</cp:lastPrinted>
  <dcterms:created xsi:type="dcterms:W3CDTF">2017-02-22T19:21:19Z</dcterms:created>
  <dcterms:modified xsi:type="dcterms:W3CDTF">2023-10-22T23:36:58Z</dcterms:modified>
  <cp:category/>
</cp:coreProperties>
</file>